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49"/>
  </p:notesMasterIdLst>
  <p:sldIdLst>
    <p:sldId id="1642" r:id="rId2"/>
    <p:sldId id="1714" r:id="rId3"/>
    <p:sldId id="1653" r:id="rId4"/>
    <p:sldId id="1712" r:id="rId5"/>
    <p:sldId id="1713" r:id="rId6"/>
    <p:sldId id="1654" r:id="rId7"/>
    <p:sldId id="1702" r:id="rId8"/>
    <p:sldId id="1703" r:id="rId9"/>
    <p:sldId id="1707" r:id="rId10"/>
    <p:sldId id="1711" r:id="rId11"/>
    <p:sldId id="1719" r:id="rId12"/>
    <p:sldId id="1665" r:id="rId13"/>
    <p:sldId id="385" r:id="rId14"/>
    <p:sldId id="1697" r:id="rId15"/>
    <p:sldId id="1126" r:id="rId16"/>
    <p:sldId id="1721" r:id="rId17"/>
    <p:sldId id="1670" r:id="rId18"/>
    <p:sldId id="1669" r:id="rId19"/>
    <p:sldId id="1125" r:id="rId20"/>
    <p:sldId id="1720" r:id="rId21"/>
    <p:sldId id="275" r:id="rId22"/>
    <p:sldId id="1709" r:id="rId23"/>
    <p:sldId id="1684" r:id="rId24"/>
    <p:sldId id="1689" r:id="rId25"/>
    <p:sldId id="1690" r:id="rId26"/>
    <p:sldId id="389" r:id="rId27"/>
    <p:sldId id="1667" r:id="rId28"/>
    <p:sldId id="1694" r:id="rId29"/>
    <p:sldId id="1696" r:id="rId30"/>
    <p:sldId id="1708" r:id="rId31"/>
    <p:sldId id="1722" r:id="rId32"/>
    <p:sldId id="1685" r:id="rId33"/>
    <p:sldId id="1687" r:id="rId34"/>
    <p:sldId id="1691" r:id="rId35"/>
    <p:sldId id="1692" r:id="rId36"/>
    <p:sldId id="1699" r:id="rId37"/>
    <p:sldId id="1698" r:id="rId38"/>
    <p:sldId id="1704" r:id="rId39"/>
    <p:sldId id="1705" r:id="rId40"/>
    <p:sldId id="1723" r:id="rId41"/>
    <p:sldId id="1688" r:id="rId42"/>
    <p:sldId id="1718" r:id="rId43"/>
    <p:sldId id="1725" r:id="rId44"/>
    <p:sldId id="267" r:id="rId45"/>
    <p:sldId id="1729" r:id="rId46"/>
    <p:sldId id="1730" r:id="rId47"/>
    <p:sldId id="1724" r:id="rId48"/>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1FF"/>
    <a:srgbClr val="B10FA5"/>
    <a:srgbClr val="FF33CC"/>
    <a:srgbClr val="FF99C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000" autoAdjust="0"/>
    <p:restoredTop sz="95706" autoAdjust="0"/>
  </p:normalViewPr>
  <p:slideViewPr>
    <p:cSldViewPr snapToGrid="0" snapToObjects="1">
      <p:cViewPr varScale="1">
        <p:scale>
          <a:sx n="48" d="100"/>
          <a:sy n="48" d="100"/>
        </p:scale>
        <p:origin x="163" y="72"/>
      </p:cViewPr>
      <p:guideLst/>
    </p:cSldViewPr>
  </p:slideViewPr>
  <p:notesTextViewPr>
    <p:cViewPr>
      <p:scale>
        <a:sx n="1" d="1"/>
        <a:sy n="1" d="1"/>
      </p:scale>
      <p:origin x="0" y="0"/>
    </p:cViewPr>
  </p:notesTextViewPr>
  <p:sorterViewPr>
    <p:cViewPr>
      <p:scale>
        <a:sx n="26901" d="50000"/>
        <a:sy n="26901" d="50000"/>
      </p:scale>
      <p:origin x="0" y="-1929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Jiaqi’s undergrad</a:t>
            </a:r>
          </a:p>
        </p:txBody>
      </p:sp>
    </p:spTree>
    <p:extLst>
      <p:ext uri="{BB962C8B-B14F-4D97-AF65-F5344CB8AC3E}">
        <p14:creationId xmlns:p14="http://schemas.microsoft.com/office/powerpoint/2010/main" val="3975095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fld id="{FDCC88EB-4174-46A8-A193-6C18AAF2803A}" type="datetime1">
              <a:rPr lang="en-US" altLang="en-US" smtClean="0"/>
              <a:pPr>
                <a:defRPr/>
              </a:pPr>
              <a:t>3/12/2024</a:t>
            </a:fld>
            <a:endParaRPr lang="en-US" altLang="en-US"/>
          </a:p>
        </p:txBody>
      </p:sp>
      <p:sp>
        <p:nvSpPr>
          <p:cNvPr id="5" name="Slide Number Placeholder 4"/>
          <p:cNvSpPr>
            <a:spLocks noGrp="1"/>
          </p:cNvSpPr>
          <p:nvPr>
            <p:ph type="sldNum" sz="quarter" idx="11"/>
          </p:nvPr>
        </p:nvSpPr>
        <p:spPr/>
        <p:txBody>
          <a:bodyPr/>
          <a:lstStyle/>
          <a:p>
            <a:pPr>
              <a:defRPr/>
            </a:pPr>
            <a:fld id="{AC1A06D3-2FA2-407C-B50D-6A103870BFBD}" type="slidenum">
              <a:rPr lang="en-US" altLang="en-US" smtClean="0"/>
              <a:pPr>
                <a:defRPr/>
              </a:pPr>
              <a:t>21</a:t>
            </a:fld>
            <a:endParaRPr lang="en-US" altLang="en-US"/>
          </a:p>
        </p:txBody>
      </p:sp>
    </p:spTree>
    <p:extLst>
      <p:ext uri="{BB962C8B-B14F-4D97-AF65-F5344CB8AC3E}">
        <p14:creationId xmlns:p14="http://schemas.microsoft.com/office/powerpoint/2010/main" val="1873269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4EEF5-78FC-9AB5-40EC-05EEB4B1ABF1}"/>
            </a:ext>
          </a:extLst>
        </p:cNvPr>
        <p:cNvGrpSpPr/>
        <p:nvPr/>
      </p:nvGrpSpPr>
      <p:grpSpPr>
        <a:xfrm>
          <a:off x="0" y="0"/>
          <a:ext cx="0" cy="0"/>
          <a:chOff x="0" y="0"/>
          <a:chExt cx="0" cy="0"/>
        </a:xfrm>
      </p:grpSpPr>
      <p:sp>
        <p:nvSpPr>
          <p:cNvPr id="44034" name="Rectangle 7">
            <a:extLst>
              <a:ext uri="{FF2B5EF4-FFF2-40B4-BE49-F238E27FC236}">
                <a16:creationId xmlns:a16="http://schemas.microsoft.com/office/drawing/2014/main" id="{13D016BB-40B0-0D6B-E336-EB469919EF84}"/>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B4C51C-6317-48D7-AFAD-8A12831AEEAB}" type="slidenum">
              <a:rPr lang="en-US" altLang="en-US"/>
              <a:pPr>
                <a:spcBef>
                  <a:spcPct val="0"/>
                </a:spcBef>
              </a:pPr>
              <a:t>32</a:t>
            </a:fld>
            <a:endParaRPr lang="en-US" altLang="en-US" dirty="0"/>
          </a:p>
        </p:txBody>
      </p:sp>
      <p:sp>
        <p:nvSpPr>
          <p:cNvPr id="44035" name="Rectangle 2">
            <a:extLst>
              <a:ext uri="{FF2B5EF4-FFF2-40B4-BE49-F238E27FC236}">
                <a16:creationId xmlns:a16="http://schemas.microsoft.com/office/drawing/2014/main" id="{B2673F5C-7957-AE57-A06D-C18FB7577450}"/>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6BF05E78-0ED0-B448-333D-E67465F482E4}"/>
              </a:ext>
            </a:extLst>
          </p:cNvPr>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981286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4EEF5-78FC-9AB5-40EC-05EEB4B1ABF1}"/>
            </a:ext>
          </a:extLst>
        </p:cNvPr>
        <p:cNvGrpSpPr/>
        <p:nvPr/>
      </p:nvGrpSpPr>
      <p:grpSpPr>
        <a:xfrm>
          <a:off x="0" y="0"/>
          <a:ext cx="0" cy="0"/>
          <a:chOff x="0" y="0"/>
          <a:chExt cx="0" cy="0"/>
        </a:xfrm>
      </p:grpSpPr>
      <p:sp>
        <p:nvSpPr>
          <p:cNvPr id="44034" name="Rectangle 7">
            <a:extLst>
              <a:ext uri="{FF2B5EF4-FFF2-40B4-BE49-F238E27FC236}">
                <a16:creationId xmlns:a16="http://schemas.microsoft.com/office/drawing/2014/main" id="{13D016BB-40B0-0D6B-E336-EB469919EF84}"/>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B4C51C-6317-48D7-AFAD-8A12831AEEAB}" type="slidenum">
              <a:rPr lang="en-US" altLang="en-US"/>
              <a:pPr>
                <a:spcBef>
                  <a:spcPct val="0"/>
                </a:spcBef>
              </a:pPr>
              <a:t>38</a:t>
            </a:fld>
            <a:endParaRPr lang="en-US" altLang="en-US" dirty="0"/>
          </a:p>
        </p:txBody>
      </p:sp>
      <p:sp>
        <p:nvSpPr>
          <p:cNvPr id="44035" name="Rectangle 2">
            <a:extLst>
              <a:ext uri="{FF2B5EF4-FFF2-40B4-BE49-F238E27FC236}">
                <a16:creationId xmlns:a16="http://schemas.microsoft.com/office/drawing/2014/main" id="{B2673F5C-7957-AE57-A06D-C18FB7577450}"/>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6BF05E78-0ED0-B448-333D-E67465F482E4}"/>
              </a:ext>
            </a:extLst>
          </p:cNvPr>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427381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4EEF5-78FC-9AB5-40EC-05EEB4B1ABF1}"/>
            </a:ext>
          </a:extLst>
        </p:cNvPr>
        <p:cNvGrpSpPr/>
        <p:nvPr/>
      </p:nvGrpSpPr>
      <p:grpSpPr>
        <a:xfrm>
          <a:off x="0" y="0"/>
          <a:ext cx="0" cy="0"/>
          <a:chOff x="0" y="0"/>
          <a:chExt cx="0" cy="0"/>
        </a:xfrm>
      </p:grpSpPr>
      <p:sp>
        <p:nvSpPr>
          <p:cNvPr id="44034" name="Rectangle 7">
            <a:extLst>
              <a:ext uri="{FF2B5EF4-FFF2-40B4-BE49-F238E27FC236}">
                <a16:creationId xmlns:a16="http://schemas.microsoft.com/office/drawing/2014/main" id="{13D016BB-40B0-0D6B-E336-EB469919EF84}"/>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B4C51C-6317-48D7-AFAD-8A12831AEEAB}" type="slidenum">
              <a:rPr lang="en-US" altLang="en-US"/>
              <a:pPr>
                <a:spcBef>
                  <a:spcPct val="0"/>
                </a:spcBef>
              </a:pPr>
              <a:t>39</a:t>
            </a:fld>
            <a:endParaRPr lang="en-US" altLang="en-US" dirty="0"/>
          </a:p>
        </p:txBody>
      </p:sp>
      <p:sp>
        <p:nvSpPr>
          <p:cNvPr id="44035" name="Rectangle 2">
            <a:extLst>
              <a:ext uri="{FF2B5EF4-FFF2-40B4-BE49-F238E27FC236}">
                <a16:creationId xmlns:a16="http://schemas.microsoft.com/office/drawing/2014/main" id="{B2673F5C-7957-AE57-A06D-C18FB7577450}"/>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6BF05E78-0ED0-B448-333D-E67465F482E4}"/>
              </a:ext>
            </a:extLst>
          </p:cNvPr>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89507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A0625F5-3B19-F24C-0BD4-CA75032CCC4C}"/>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F4648E-E000-4117-9B57-FC93E34F56D4}" type="slidenum">
              <a:rPr lang="en-US" altLang="en-US"/>
              <a:pPr>
                <a:spcBef>
                  <a:spcPct val="0"/>
                </a:spcBef>
              </a:pPr>
              <a:t>3</a:t>
            </a:fld>
            <a:endParaRPr lang="en-US" altLang="en-US" dirty="0"/>
          </a:p>
        </p:txBody>
      </p:sp>
      <p:sp>
        <p:nvSpPr>
          <p:cNvPr id="14339" name="Rectangle 2">
            <a:extLst>
              <a:ext uri="{FF2B5EF4-FFF2-40B4-BE49-F238E27FC236}">
                <a16:creationId xmlns:a16="http://schemas.microsoft.com/office/drawing/2014/main" id="{587A4A52-98F0-7C94-6855-B5C39B6DFEF0}"/>
              </a:ext>
            </a:extLst>
          </p:cNvPr>
          <p:cNvSpPr>
            <a:spLocks noGrp="1" noRot="1" noChangeAspect="1" noChangeArrowheads="1" noTextEdit="1"/>
          </p:cNvSpPr>
          <p:nvPr>
            <p:ph type="sldImg"/>
          </p:nvPr>
        </p:nvSpPr>
        <p:spPr>
          <a:xfrm>
            <a:off x="457200" y="719138"/>
            <a:ext cx="6400800" cy="3600450"/>
          </a:xfrm>
          <a:ln/>
        </p:spPr>
      </p:sp>
      <p:sp>
        <p:nvSpPr>
          <p:cNvPr id="14340" name="Rectangle 3">
            <a:extLst>
              <a:ext uri="{FF2B5EF4-FFF2-40B4-BE49-F238E27FC236}">
                <a16:creationId xmlns:a16="http://schemas.microsoft.com/office/drawing/2014/main" id="{16F31449-4049-FF87-1893-4644AB1FE168}"/>
              </a:ext>
            </a:extLst>
          </p:cNvPr>
          <p:cNvSpPr>
            <a:spLocks noGrp="1" noChangeArrowheads="1"/>
          </p:cNvSpPr>
          <p:nvPr>
            <p:ph type="body" idx="1"/>
          </p:nvPr>
        </p:nvSpPr>
        <p:spPr>
          <a:noFill/>
        </p:spPr>
        <p:txBody>
          <a:bodyPr/>
          <a:lstStyle/>
          <a:p>
            <a:pPr eaLnBrk="1" hangingPunct="1"/>
            <a:r>
              <a:rPr lang="en-US" altLang="en-US" dirty="0">
                <a:latin typeface="Times" panose="02020603050405020304" pitchFamily="18" charset="0"/>
                <a:cs typeface="Times New Roman" panose="02020603050405020304" pitchFamily="18" charset="0"/>
              </a:rPr>
              <a:t>There are writings throughout history recognizing the effects of air pollution in the inhabitants of cities. Records begin in at least 65 BC, and increased in intensity throughout the middle ages as cities grow and particularly as coal in introduced. </a:t>
            </a:r>
          </a:p>
          <a:p>
            <a:pPr eaLnBrk="1" hangingPunct="1"/>
            <a:r>
              <a:rPr lang="en-US" altLang="en-US" dirty="0">
                <a:latin typeface="Times" panose="02020603050405020304" pitchFamily="18" charset="0"/>
                <a:cs typeface="Times New Roman" panose="02020603050405020304" pitchFamily="18" charset="0"/>
              </a:rPr>
              <a:t>The first air pollution regulation was probably issued in ~1300, when King Edward I forbid coal burning near the palace.</a:t>
            </a:r>
          </a:p>
          <a:p>
            <a:pPr eaLnBrk="1" hangingPunct="1"/>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5160077-2D34-AEC5-F28A-C4F3DA057940}"/>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FA782C-F844-4372-9BED-672FE4E9EC59}" type="slidenum">
              <a:rPr lang="en-US" altLang="en-US"/>
              <a:pPr>
                <a:spcBef>
                  <a:spcPct val="0"/>
                </a:spcBef>
              </a:pPr>
              <a:t>6</a:t>
            </a:fld>
            <a:endParaRPr lang="en-US" altLang="en-US" dirty="0"/>
          </a:p>
        </p:txBody>
      </p:sp>
      <p:sp>
        <p:nvSpPr>
          <p:cNvPr id="21507" name="Rectangle 2">
            <a:extLst>
              <a:ext uri="{FF2B5EF4-FFF2-40B4-BE49-F238E27FC236}">
                <a16:creationId xmlns:a16="http://schemas.microsoft.com/office/drawing/2014/main" id="{50240C1A-0501-80A2-D8AA-7C5055B50AC2}"/>
              </a:ext>
            </a:extLst>
          </p:cNvPr>
          <p:cNvSpPr>
            <a:spLocks noGrp="1" noRot="1" noChangeAspect="1" noChangeArrowheads="1" noTextEdit="1"/>
          </p:cNvSpPr>
          <p:nvPr>
            <p:ph type="sldImg"/>
          </p:nvPr>
        </p:nvSpPr>
        <p:spPr>
          <a:xfrm>
            <a:off x="457200" y="719138"/>
            <a:ext cx="6400800" cy="3600450"/>
          </a:xfrm>
          <a:ln/>
        </p:spPr>
      </p:sp>
      <p:sp>
        <p:nvSpPr>
          <p:cNvPr id="21508" name="Rectangle 3">
            <a:extLst>
              <a:ext uri="{FF2B5EF4-FFF2-40B4-BE49-F238E27FC236}">
                <a16:creationId xmlns:a16="http://schemas.microsoft.com/office/drawing/2014/main" id="{EC5E33A2-B06F-DF12-2E38-F13E0C61337F}"/>
              </a:ext>
            </a:extLst>
          </p:cNvPr>
          <p:cNvSpPr>
            <a:spLocks noGrp="1" noChangeArrowheads="1"/>
          </p:cNvSpPr>
          <p:nvPr>
            <p:ph type="body" idx="1"/>
          </p:nvPr>
        </p:nvSpPr>
        <p:spPr>
          <a:noFill/>
        </p:spPr>
        <p:txBody>
          <a:bodyPr/>
          <a:lstStyle/>
          <a:p>
            <a:pPr eaLnBrk="1" hangingPunct="1"/>
            <a:r>
              <a:rPr lang="en-US" altLang="en-US" dirty="0">
                <a:latin typeface="Times" panose="02020603050405020304" pitchFamily="18" charset="0"/>
                <a:cs typeface="Times New Roman" panose="02020603050405020304" pitchFamily="18" charset="0"/>
              </a:rPr>
              <a:t>By the mid-1900’s air pollution was making itself impossible to ignore. </a:t>
            </a:r>
          </a:p>
          <a:p>
            <a:pPr eaLnBrk="1" hangingPunct="1"/>
            <a:r>
              <a:rPr lang="en-US" altLang="en-US" dirty="0">
                <a:latin typeface="Times" panose="02020603050405020304" pitchFamily="18" charset="0"/>
                <a:cs typeface="Times New Roman" panose="02020603050405020304" pitchFamily="18" charset="0"/>
              </a:rPr>
              <a:t>1943 First recognized episodes of smog occur in LA. Visibility is only three blocks, people suffer from smarting eyes, respiratory discomfort, nausea, and vomiting. The phenomenon is termed a "gas attack" and blamed on a nearby butadiene plant, but the situation does not improve when the plant is shut down.</a:t>
            </a:r>
            <a:endParaRPr lang="en-US" altLang="en-US" dirty="0">
              <a:latin typeface="Helvetica" panose="020B0604020202020204" pitchFamily="34" charset="0"/>
              <a:cs typeface="Times New Roman" panose="02020603050405020304" pitchFamily="18" charset="0"/>
            </a:endParaRPr>
          </a:p>
          <a:p>
            <a:pPr eaLnBrk="1" hangingPunct="1"/>
            <a:r>
              <a:rPr lang="en-US" altLang="en-US" dirty="0">
                <a:latin typeface="Times" panose="02020603050405020304" pitchFamily="18" charset="0"/>
                <a:cs typeface="Times New Roman" panose="02020603050405020304" pitchFamily="18" charset="0"/>
              </a:rPr>
              <a:t>In 1948, Donora, PA - four-day air pollution episode resulted in 20 deaths, 6000 people ill</a:t>
            </a:r>
          </a:p>
          <a:p>
            <a:pPr eaLnBrk="1" hangingPunct="1"/>
            <a:r>
              <a:rPr lang="en-US" altLang="en-US" dirty="0">
                <a:latin typeface="Times" panose="02020603050405020304" pitchFamily="18" charset="0"/>
                <a:cs typeface="Times New Roman" panose="02020603050405020304" pitchFamily="18" charset="0"/>
              </a:rPr>
              <a:t>1952 London, weeklong episode resulted in at least 4000 excess deaths.  A re-analysis of the data indicate the deaths were more like 12,000, and extended over several months.</a:t>
            </a:r>
          </a:p>
          <a:p>
            <a:pPr eaLnBrk="1" hangingPunct="1"/>
            <a:r>
              <a:rPr lang="en-US" altLang="en-US" dirty="0">
                <a:latin typeface="Times" panose="02020603050405020304" pitchFamily="18" charset="0"/>
                <a:cs typeface="Times New Roman" panose="02020603050405020304" pitchFamily="18" charset="0"/>
              </a:rPr>
              <a:t>What is an excess death?</a:t>
            </a: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r>
              <a:rPr lang="en-US" altLang="en-US" dirty="0">
                <a:latin typeface="Times" panose="02020603050405020304" pitchFamily="18" charset="0"/>
                <a:cs typeface="Times New Roman" panose="02020603050405020304" pitchFamily="18" charset="0"/>
              </a:rPr>
              <a:t>“The fog was thicker on that Friday morning than many people could ever remember. Through the day it steadily grew even thicker and people were already experiencing discomfort, and noticing the choking smell in the air…On (Saturday and) Sunday the fog continued and so did the deaths. The emergency services were no longer able to respond in any effective way. It is doubtful that many people perceived the nature of the calamity that had befallen them.”</a:t>
            </a:r>
            <a:endParaRPr lang="en-US" altLang="en-US" dirty="0">
              <a:latin typeface="Helvetica" panose="020B0604020202020204" pitchFamily="34" charset="0"/>
              <a:cs typeface="Times New Roman" panose="02020603050405020304" pitchFamily="18" charset="0"/>
            </a:endParaRPr>
          </a:p>
          <a:p>
            <a:pPr eaLnBrk="1" hangingPunct="1"/>
            <a:r>
              <a:rPr lang="en-US" altLang="en-US" dirty="0">
                <a:cs typeface="Times New Roman" panose="02020603050405020304" pitchFamily="18" charset="0"/>
              </a:rPr>
              <a:t>-       </a:t>
            </a:r>
            <a:r>
              <a:rPr lang="en-US" altLang="en-US" dirty="0">
                <a:latin typeface="Times" panose="02020603050405020304" pitchFamily="18" charset="0"/>
                <a:cs typeface="Times New Roman" panose="02020603050405020304" pitchFamily="18" charset="0"/>
              </a:rPr>
              <a:t>—Peter Brimblecombe, </a:t>
            </a:r>
            <a:r>
              <a:rPr lang="en-US" altLang="en-US" i="1" dirty="0">
                <a:latin typeface="Times" panose="02020603050405020304" pitchFamily="18" charset="0"/>
                <a:cs typeface="Times New Roman" panose="02020603050405020304" pitchFamily="18" charset="0"/>
              </a:rPr>
              <a:t>The Big Smoke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5160077-2D34-AEC5-F28A-C4F3DA057940}"/>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FA782C-F844-4372-9BED-672FE4E9EC59}" type="slidenum">
              <a:rPr lang="en-US" altLang="en-US"/>
              <a:pPr>
                <a:spcBef>
                  <a:spcPct val="0"/>
                </a:spcBef>
              </a:pPr>
              <a:t>7</a:t>
            </a:fld>
            <a:endParaRPr lang="en-US" altLang="en-US" dirty="0"/>
          </a:p>
        </p:txBody>
      </p:sp>
      <p:sp>
        <p:nvSpPr>
          <p:cNvPr id="21507" name="Rectangle 2">
            <a:extLst>
              <a:ext uri="{FF2B5EF4-FFF2-40B4-BE49-F238E27FC236}">
                <a16:creationId xmlns:a16="http://schemas.microsoft.com/office/drawing/2014/main" id="{50240C1A-0501-80A2-D8AA-7C5055B50AC2}"/>
              </a:ext>
            </a:extLst>
          </p:cNvPr>
          <p:cNvSpPr>
            <a:spLocks noGrp="1" noRot="1" noChangeAspect="1" noChangeArrowheads="1" noTextEdit="1"/>
          </p:cNvSpPr>
          <p:nvPr>
            <p:ph type="sldImg"/>
          </p:nvPr>
        </p:nvSpPr>
        <p:spPr>
          <a:xfrm>
            <a:off x="457200" y="719138"/>
            <a:ext cx="6400800" cy="3600450"/>
          </a:xfrm>
          <a:ln/>
        </p:spPr>
      </p:sp>
      <p:sp>
        <p:nvSpPr>
          <p:cNvPr id="21508" name="Rectangle 3">
            <a:extLst>
              <a:ext uri="{FF2B5EF4-FFF2-40B4-BE49-F238E27FC236}">
                <a16:creationId xmlns:a16="http://schemas.microsoft.com/office/drawing/2014/main" id="{EC5E33A2-B06F-DF12-2E38-F13E0C61337F}"/>
              </a:ext>
            </a:extLst>
          </p:cNvPr>
          <p:cNvSpPr>
            <a:spLocks noGrp="1" noChangeArrowheads="1"/>
          </p:cNvSpPr>
          <p:nvPr>
            <p:ph type="body" idx="1"/>
          </p:nvPr>
        </p:nvSpPr>
        <p:spPr>
          <a:noFill/>
        </p:spPr>
        <p:txBody>
          <a:bodyPr/>
          <a:lstStyle/>
          <a:p>
            <a:pPr eaLnBrk="1" hangingPunct="1"/>
            <a:r>
              <a:rPr lang="en-US" altLang="en-US" dirty="0">
                <a:latin typeface="Times" panose="02020603050405020304" pitchFamily="18" charset="0"/>
                <a:cs typeface="Times New Roman" panose="02020603050405020304" pitchFamily="18" charset="0"/>
              </a:rPr>
              <a:t>By the mid-1900’s air pollution was making itself impossible to ignore. </a:t>
            </a:r>
          </a:p>
          <a:p>
            <a:pPr eaLnBrk="1" hangingPunct="1"/>
            <a:r>
              <a:rPr lang="en-US" altLang="en-US" dirty="0">
                <a:latin typeface="Times" panose="02020603050405020304" pitchFamily="18" charset="0"/>
                <a:cs typeface="Times New Roman" panose="02020603050405020304" pitchFamily="18" charset="0"/>
              </a:rPr>
              <a:t>1943 First recognized episodes of smog occur in LA. Visibility is only three blocks, people suffer from smarting eyes, respiratory discomfort, nausea, and vomiting. The phenomenon is termed a "gas attack" and blamed on a nearby butadiene plant, but the situation does not improve when the plant is shut down.</a:t>
            </a:r>
            <a:endParaRPr lang="en-US" altLang="en-US" dirty="0">
              <a:latin typeface="Helvetica" panose="020B0604020202020204" pitchFamily="34" charset="0"/>
              <a:cs typeface="Times New Roman" panose="02020603050405020304" pitchFamily="18" charset="0"/>
            </a:endParaRPr>
          </a:p>
          <a:p>
            <a:pPr eaLnBrk="1" hangingPunct="1"/>
            <a:r>
              <a:rPr lang="en-US" altLang="en-US" dirty="0">
                <a:latin typeface="Times" panose="02020603050405020304" pitchFamily="18" charset="0"/>
                <a:cs typeface="Times New Roman" panose="02020603050405020304" pitchFamily="18" charset="0"/>
              </a:rPr>
              <a:t>In 1948, Donora, PA - four-day air pollution episode resulted in 20 deaths, 6000 people ill</a:t>
            </a:r>
          </a:p>
          <a:p>
            <a:pPr eaLnBrk="1" hangingPunct="1"/>
            <a:r>
              <a:rPr lang="en-US" altLang="en-US" dirty="0">
                <a:latin typeface="Times" panose="02020603050405020304" pitchFamily="18" charset="0"/>
                <a:cs typeface="Times New Roman" panose="02020603050405020304" pitchFamily="18" charset="0"/>
              </a:rPr>
              <a:t>1952 London, weeklong episode resulted in at least 4000 excess deaths.  A re-analysis of the data indicate the deaths were more like 12,000, and extended over several months.</a:t>
            </a:r>
          </a:p>
          <a:p>
            <a:pPr eaLnBrk="1" hangingPunct="1"/>
            <a:r>
              <a:rPr lang="en-US" altLang="en-US" dirty="0">
                <a:latin typeface="Times" panose="02020603050405020304" pitchFamily="18" charset="0"/>
                <a:cs typeface="Times New Roman" panose="02020603050405020304" pitchFamily="18" charset="0"/>
              </a:rPr>
              <a:t>What is an excess death?</a:t>
            </a: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r>
              <a:rPr lang="en-US" altLang="en-US" dirty="0">
                <a:latin typeface="Times" panose="02020603050405020304" pitchFamily="18" charset="0"/>
                <a:cs typeface="Times New Roman" panose="02020603050405020304" pitchFamily="18" charset="0"/>
              </a:rPr>
              <a:t>“The fog was thicker on that Friday morning than many people could ever remember. Through the day it steadily grew even thicker and people were already experiencing discomfort, and noticing the choking smell in the air…On (Saturday and) Sunday the fog continued and so did the deaths. The emergency services were no longer able to respond in any effective way. It is doubtful that many people perceived the nature of the calamity that had befallen them.”</a:t>
            </a:r>
            <a:endParaRPr lang="en-US" altLang="en-US" dirty="0">
              <a:latin typeface="Helvetica" panose="020B0604020202020204" pitchFamily="34" charset="0"/>
              <a:cs typeface="Times New Roman" panose="02020603050405020304" pitchFamily="18" charset="0"/>
            </a:endParaRPr>
          </a:p>
          <a:p>
            <a:pPr eaLnBrk="1" hangingPunct="1"/>
            <a:r>
              <a:rPr lang="en-US" altLang="en-US" dirty="0">
                <a:cs typeface="Times New Roman" panose="02020603050405020304" pitchFamily="18" charset="0"/>
              </a:rPr>
              <a:t>-       </a:t>
            </a:r>
            <a:r>
              <a:rPr lang="en-US" altLang="en-US" dirty="0">
                <a:latin typeface="Times" panose="02020603050405020304" pitchFamily="18" charset="0"/>
                <a:cs typeface="Times New Roman" panose="02020603050405020304" pitchFamily="18" charset="0"/>
              </a:rPr>
              <a:t>—Peter Brimblecombe, </a:t>
            </a:r>
            <a:r>
              <a:rPr lang="en-US" altLang="en-US" i="1" dirty="0">
                <a:latin typeface="Times" panose="02020603050405020304" pitchFamily="18" charset="0"/>
                <a:cs typeface="Times New Roman" panose="02020603050405020304" pitchFamily="18" charset="0"/>
              </a:rPr>
              <a:t>The Big Smoke</a:t>
            </a:r>
          </a:p>
        </p:txBody>
      </p:sp>
    </p:spTree>
    <p:extLst>
      <p:ext uri="{BB962C8B-B14F-4D97-AF65-F5344CB8AC3E}">
        <p14:creationId xmlns:p14="http://schemas.microsoft.com/office/powerpoint/2010/main" val="3026769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5160077-2D34-AEC5-F28A-C4F3DA057940}"/>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FA782C-F844-4372-9BED-672FE4E9EC59}" type="slidenum">
              <a:rPr lang="en-US" altLang="en-US"/>
              <a:pPr>
                <a:spcBef>
                  <a:spcPct val="0"/>
                </a:spcBef>
              </a:pPr>
              <a:t>8</a:t>
            </a:fld>
            <a:endParaRPr lang="en-US" altLang="en-US" dirty="0"/>
          </a:p>
        </p:txBody>
      </p:sp>
      <p:sp>
        <p:nvSpPr>
          <p:cNvPr id="21507" name="Rectangle 2">
            <a:extLst>
              <a:ext uri="{FF2B5EF4-FFF2-40B4-BE49-F238E27FC236}">
                <a16:creationId xmlns:a16="http://schemas.microsoft.com/office/drawing/2014/main" id="{50240C1A-0501-80A2-D8AA-7C5055B50AC2}"/>
              </a:ext>
            </a:extLst>
          </p:cNvPr>
          <p:cNvSpPr>
            <a:spLocks noGrp="1" noRot="1" noChangeAspect="1" noChangeArrowheads="1" noTextEdit="1"/>
          </p:cNvSpPr>
          <p:nvPr>
            <p:ph type="sldImg"/>
          </p:nvPr>
        </p:nvSpPr>
        <p:spPr>
          <a:xfrm>
            <a:off x="457200" y="719138"/>
            <a:ext cx="6400800" cy="3600450"/>
          </a:xfrm>
          <a:ln/>
        </p:spPr>
      </p:sp>
      <p:sp>
        <p:nvSpPr>
          <p:cNvPr id="21508" name="Rectangle 3">
            <a:extLst>
              <a:ext uri="{FF2B5EF4-FFF2-40B4-BE49-F238E27FC236}">
                <a16:creationId xmlns:a16="http://schemas.microsoft.com/office/drawing/2014/main" id="{EC5E33A2-B06F-DF12-2E38-F13E0C61337F}"/>
              </a:ext>
            </a:extLst>
          </p:cNvPr>
          <p:cNvSpPr>
            <a:spLocks noGrp="1" noChangeArrowheads="1"/>
          </p:cNvSpPr>
          <p:nvPr>
            <p:ph type="body" idx="1"/>
          </p:nvPr>
        </p:nvSpPr>
        <p:spPr>
          <a:noFill/>
        </p:spPr>
        <p:txBody>
          <a:bodyPr/>
          <a:lstStyle/>
          <a:p>
            <a:pPr eaLnBrk="1" hangingPunct="1"/>
            <a:r>
              <a:rPr lang="en-US" altLang="en-US" dirty="0">
                <a:latin typeface="Times" panose="02020603050405020304" pitchFamily="18" charset="0"/>
                <a:cs typeface="Times New Roman" panose="02020603050405020304" pitchFamily="18" charset="0"/>
              </a:rPr>
              <a:t>By the mid-1900’s air pollution was making itself impossible to ignore. </a:t>
            </a:r>
          </a:p>
          <a:p>
            <a:pPr eaLnBrk="1" hangingPunct="1"/>
            <a:r>
              <a:rPr lang="en-US" altLang="en-US" dirty="0">
                <a:latin typeface="Times" panose="02020603050405020304" pitchFamily="18" charset="0"/>
                <a:cs typeface="Times New Roman" panose="02020603050405020304" pitchFamily="18" charset="0"/>
              </a:rPr>
              <a:t>1943 First recognized episodes of smog occur in LA. Visibility is only three blocks, people suffer from smarting eyes, respiratory discomfort, nausea, and vomiting. The phenomenon is termed a "gas attack" and blamed on a nearby butadiene plant, but the situation does not improve when the plant is shut down.</a:t>
            </a:r>
            <a:endParaRPr lang="en-US" altLang="en-US" dirty="0">
              <a:latin typeface="Helvetica" panose="020B0604020202020204" pitchFamily="34" charset="0"/>
              <a:cs typeface="Times New Roman" panose="02020603050405020304" pitchFamily="18" charset="0"/>
            </a:endParaRPr>
          </a:p>
          <a:p>
            <a:pPr eaLnBrk="1" hangingPunct="1"/>
            <a:r>
              <a:rPr lang="en-US" altLang="en-US" dirty="0">
                <a:latin typeface="Times" panose="02020603050405020304" pitchFamily="18" charset="0"/>
                <a:cs typeface="Times New Roman" panose="02020603050405020304" pitchFamily="18" charset="0"/>
              </a:rPr>
              <a:t>In 1948, Donora, PA - four-day air pollution episode resulted in 20 deaths, 6000 people ill</a:t>
            </a:r>
          </a:p>
          <a:p>
            <a:pPr eaLnBrk="1" hangingPunct="1"/>
            <a:r>
              <a:rPr lang="en-US" altLang="en-US" dirty="0">
                <a:latin typeface="Times" panose="02020603050405020304" pitchFamily="18" charset="0"/>
                <a:cs typeface="Times New Roman" panose="02020603050405020304" pitchFamily="18" charset="0"/>
              </a:rPr>
              <a:t>1952 London, weeklong episode resulted in at least 4000 excess deaths.  A re-analysis of the data indicate the deaths were more like 12,000, and extended over several months.</a:t>
            </a:r>
          </a:p>
          <a:p>
            <a:pPr eaLnBrk="1" hangingPunct="1"/>
            <a:r>
              <a:rPr lang="en-US" altLang="en-US" dirty="0">
                <a:latin typeface="Times" panose="02020603050405020304" pitchFamily="18" charset="0"/>
                <a:cs typeface="Times New Roman" panose="02020603050405020304" pitchFamily="18" charset="0"/>
              </a:rPr>
              <a:t>What is an excess death?</a:t>
            </a: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r>
              <a:rPr lang="en-US" altLang="en-US" dirty="0">
                <a:latin typeface="Times" panose="02020603050405020304" pitchFamily="18" charset="0"/>
                <a:cs typeface="Times New Roman" panose="02020603050405020304" pitchFamily="18" charset="0"/>
              </a:rPr>
              <a:t>“The fog was thicker on that Friday morning than many people could ever remember. Through the day it steadily grew even thicker and people were already experiencing discomfort, and noticing the choking smell in the air…On (Saturday and) Sunday the fog continued and so did the deaths. The emergency services were no longer able to respond in any effective way. It is doubtful that many people perceived the nature of the calamity that had befallen them.”</a:t>
            </a:r>
            <a:endParaRPr lang="en-US" altLang="en-US" dirty="0">
              <a:latin typeface="Helvetica" panose="020B0604020202020204" pitchFamily="34" charset="0"/>
              <a:cs typeface="Times New Roman" panose="02020603050405020304" pitchFamily="18" charset="0"/>
            </a:endParaRPr>
          </a:p>
          <a:p>
            <a:pPr eaLnBrk="1" hangingPunct="1"/>
            <a:r>
              <a:rPr lang="en-US" altLang="en-US" dirty="0">
                <a:cs typeface="Times New Roman" panose="02020603050405020304" pitchFamily="18" charset="0"/>
              </a:rPr>
              <a:t>-       </a:t>
            </a:r>
            <a:r>
              <a:rPr lang="en-US" altLang="en-US" dirty="0">
                <a:latin typeface="Times" panose="02020603050405020304" pitchFamily="18" charset="0"/>
                <a:cs typeface="Times New Roman" panose="02020603050405020304" pitchFamily="18" charset="0"/>
              </a:rPr>
              <a:t>—Peter Brimblecombe, </a:t>
            </a:r>
            <a:r>
              <a:rPr lang="en-US" altLang="en-US" i="1" dirty="0">
                <a:latin typeface="Times" panose="02020603050405020304" pitchFamily="18" charset="0"/>
                <a:cs typeface="Times New Roman" panose="02020603050405020304" pitchFamily="18" charset="0"/>
              </a:rPr>
              <a:t>The Big Smoke</a:t>
            </a:r>
          </a:p>
        </p:txBody>
      </p:sp>
    </p:spTree>
    <p:extLst>
      <p:ext uri="{BB962C8B-B14F-4D97-AF65-F5344CB8AC3E}">
        <p14:creationId xmlns:p14="http://schemas.microsoft.com/office/powerpoint/2010/main" val="407025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5160077-2D34-AEC5-F28A-C4F3DA057940}"/>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FA782C-F844-4372-9BED-672FE4E9EC59}" type="slidenum">
              <a:rPr lang="en-US" altLang="en-US"/>
              <a:pPr>
                <a:spcBef>
                  <a:spcPct val="0"/>
                </a:spcBef>
              </a:pPr>
              <a:t>9</a:t>
            </a:fld>
            <a:endParaRPr lang="en-US" altLang="en-US" dirty="0"/>
          </a:p>
        </p:txBody>
      </p:sp>
      <p:sp>
        <p:nvSpPr>
          <p:cNvPr id="21507" name="Rectangle 2">
            <a:extLst>
              <a:ext uri="{FF2B5EF4-FFF2-40B4-BE49-F238E27FC236}">
                <a16:creationId xmlns:a16="http://schemas.microsoft.com/office/drawing/2014/main" id="{50240C1A-0501-80A2-D8AA-7C5055B50AC2}"/>
              </a:ext>
            </a:extLst>
          </p:cNvPr>
          <p:cNvSpPr>
            <a:spLocks noGrp="1" noRot="1" noChangeAspect="1" noChangeArrowheads="1" noTextEdit="1"/>
          </p:cNvSpPr>
          <p:nvPr>
            <p:ph type="sldImg"/>
          </p:nvPr>
        </p:nvSpPr>
        <p:spPr>
          <a:xfrm>
            <a:off x="457200" y="719138"/>
            <a:ext cx="6400800" cy="3600450"/>
          </a:xfrm>
          <a:ln/>
        </p:spPr>
      </p:sp>
      <p:sp>
        <p:nvSpPr>
          <p:cNvPr id="21508" name="Rectangle 3">
            <a:extLst>
              <a:ext uri="{FF2B5EF4-FFF2-40B4-BE49-F238E27FC236}">
                <a16:creationId xmlns:a16="http://schemas.microsoft.com/office/drawing/2014/main" id="{EC5E33A2-B06F-DF12-2E38-F13E0C61337F}"/>
              </a:ext>
            </a:extLst>
          </p:cNvPr>
          <p:cNvSpPr>
            <a:spLocks noGrp="1" noChangeArrowheads="1"/>
          </p:cNvSpPr>
          <p:nvPr>
            <p:ph type="body" idx="1"/>
          </p:nvPr>
        </p:nvSpPr>
        <p:spPr>
          <a:noFill/>
        </p:spPr>
        <p:txBody>
          <a:bodyPr/>
          <a:lstStyle/>
          <a:p>
            <a:pPr eaLnBrk="1" hangingPunct="1"/>
            <a:r>
              <a:rPr lang="en-US" altLang="en-US" dirty="0">
                <a:latin typeface="Times" panose="02020603050405020304" pitchFamily="18" charset="0"/>
                <a:cs typeface="Times New Roman" panose="02020603050405020304" pitchFamily="18" charset="0"/>
              </a:rPr>
              <a:t>By the mid-1900’s air pollution was making itself impossible to ignore. </a:t>
            </a:r>
          </a:p>
          <a:p>
            <a:pPr eaLnBrk="1" hangingPunct="1"/>
            <a:r>
              <a:rPr lang="en-US" altLang="en-US" dirty="0">
                <a:latin typeface="Times" panose="02020603050405020304" pitchFamily="18" charset="0"/>
                <a:cs typeface="Times New Roman" panose="02020603050405020304" pitchFamily="18" charset="0"/>
              </a:rPr>
              <a:t>1943 First recognized episodes of smog occur in LA. Visibility is only three blocks, people suffer from smarting eyes, respiratory discomfort, nausea, and vomiting. The phenomenon is termed a "gas attack" and blamed on a nearby butadiene plant, but the situation does not improve when the plant is shut down.</a:t>
            </a:r>
            <a:endParaRPr lang="en-US" altLang="en-US" dirty="0">
              <a:latin typeface="Helvetica" panose="020B0604020202020204" pitchFamily="34" charset="0"/>
              <a:cs typeface="Times New Roman" panose="02020603050405020304" pitchFamily="18" charset="0"/>
            </a:endParaRPr>
          </a:p>
          <a:p>
            <a:pPr eaLnBrk="1" hangingPunct="1"/>
            <a:r>
              <a:rPr lang="en-US" altLang="en-US" dirty="0">
                <a:latin typeface="Times" panose="02020603050405020304" pitchFamily="18" charset="0"/>
                <a:cs typeface="Times New Roman" panose="02020603050405020304" pitchFamily="18" charset="0"/>
              </a:rPr>
              <a:t>In 1948, Donora, PA - four-day air pollution episode resulted in 20 deaths, 6000 people ill</a:t>
            </a:r>
          </a:p>
          <a:p>
            <a:pPr eaLnBrk="1" hangingPunct="1"/>
            <a:r>
              <a:rPr lang="en-US" altLang="en-US" dirty="0">
                <a:latin typeface="Times" panose="02020603050405020304" pitchFamily="18" charset="0"/>
                <a:cs typeface="Times New Roman" panose="02020603050405020304" pitchFamily="18" charset="0"/>
              </a:rPr>
              <a:t>1952 London, weeklong episode resulted in at least 4000 excess deaths.  A re-analysis of the data indicate the deaths were more like 12,000, and extended over several months.</a:t>
            </a:r>
          </a:p>
          <a:p>
            <a:pPr eaLnBrk="1" hangingPunct="1"/>
            <a:r>
              <a:rPr lang="en-US" altLang="en-US" dirty="0">
                <a:latin typeface="Times" panose="02020603050405020304" pitchFamily="18" charset="0"/>
                <a:cs typeface="Times New Roman" panose="02020603050405020304" pitchFamily="18" charset="0"/>
              </a:rPr>
              <a:t>What is an excess death?</a:t>
            </a: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endParaRPr lang="en-US" altLang="en-US" dirty="0">
              <a:latin typeface="Times" panose="02020603050405020304" pitchFamily="18" charset="0"/>
              <a:cs typeface="Times New Roman" panose="02020603050405020304" pitchFamily="18" charset="0"/>
            </a:endParaRPr>
          </a:p>
          <a:p>
            <a:pPr eaLnBrk="1" hangingPunct="1"/>
            <a:r>
              <a:rPr lang="en-US" altLang="en-US" dirty="0">
                <a:latin typeface="Times" panose="02020603050405020304" pitchFamily="18" charset="0"/>
                <a:cs typeface="Times New Roman" panose="02020603050405020304" pitchFamily="18" charset="0"/>
              </a:rPr>
              <a:t>“The fog was thicker on that Friday morning than many people could ever remember. Through the day it steadily grew even thicker and people were already experiencing discomfort, and noticing the choking smell in the air…On (Saturday and) Sunday the fog continued and so did the deaths. The emergency services were no longer able to respond in any effective way. It is doubtful that many people perceived the nature of the calamity that had befallen them.”</a:t>
            </a:r>
            <a:endParaRPr lang="en-US" altLang="en-US" dirty="0">
              <a:latin typeface="Helvetica" panose="020B0604020202020204" pitchFamily="34" charset="0"/>
              <a:cs typeface="Times New Roman" panose="02020603050405020304" pitchFamily="18" charset="0"/>
            </a:endParaRPr>
          </a:p>
          <a:p>
            <a:pPr eaLnBrk="1" hangingPunct="1"/>
            <a:r>
              <a:rPr lang="en-US" altLang="en-US" dirty="0">
                <a:cs typeface="Times New Roman" panose="02020603050405020304" pitchFamily="18" charset="0"/>
              </a:rPr>
              <a:t>-       </a:t>
            </a:r>
            <a:r>
              <a:rPr lang="en-US" altLang="en-US" dirty="0">
                <a:latin typeface="Times" panose="02020603050405020304" pitchFamily="18" charset="0"/>
                <a:cs typeface="Times New Roman" panose="02020603050405020304" pitchFamily="18" charset="0"/>
              </a:rPr>
              <a:t>—Peter Brimblecombe, </a:t>
            </a:r>
            <a:r>
              <a:rPr lang="en-US" altLang="en-US" i="1" dirty="0">
                <a:latin typeface="Times" panose="02020603050405020304" pitchFamily="18" charset="0"/>
                <a:cs typeface="Times New Roman" panose="02020603050405020304" pitchFamily="18" charset="0"/>
              </a:rPr>
              <a:t>The Big Smoke</a:t>
            </a:r>
          </a:p>
        </p:txBody>
      </p:sp>
    </p:spTree>
    <p:extLst>
      <p:ext uri="{BB962C8B-B14F-4D97-AF65-F5344CB8AC3E}">
        <p14:creationId xmlns:p14="http://schemas.microsoft.com/office/powerpoint/2010/main" val="3981758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8D2B5F6E-A62A-2CCA-CD89-8F4D41AC8A25}"/>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B4C51C-6317-48D7-AFAD-8A12831AEEAB}" type="slidenum">
              <a:rPr lang="en-US" altLang="en-US"/>
              <a:pPr>
                <a:spcBef>
                  <a:spcPct val="0"/>
                </a:spcBef>
              </a:pPr>
              <a:t>12</a:t>
            </a:fld>
            <a:endParaRPr lang="en-US" altLang="en-US" dirty="0"/>
          </a:p>
        </p:txBody>
      </p:sp>
      <p:sp>
        <p:nvSpPr>
          <p:cNvPr id="44035" name="Rectangle 2">
            <a:extLst>
              <a:ext uri="{FF2B5EF4-FFF2-40B4-BE49-F238E27FC236}">
                <a16:creationId xmlns:a16="http://schemas.microsoft.com/office/drawing/2014/main" id="{994246F9-45D0-3B1E-A6E4-8AF74E4D2A7D}"/>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4F5CFACA-3B8F-C7EB-9117-B86DD152554D}"/>
              </a:ext>
            </a:extLst>
          </p:cNvPr>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BC58A167-84FE-B2F4-EB33-86F4399770BE}"/>
              </a:ext>
            </a:extLst>
          </p:cNvPr>
          <p:cNvSpPr>
            <a:spLocks noGrp="1" noChangeArrowheads="1"/>
          </p:cNvSpPr>
          <p:nvPr>
            <p:ph type="sldNum" sz="quarter" idx="5"/>
          </p:nvPr>
        </p:nvSpPr>
        <p:spPr>
          <a:noFill/>
        </p:spPr>
        <p:txBody>
          <a:bodyPr/>
          <a:lstStyle>
            <a:lvl1pPr defTabSz="968375">
              <a:spcBef>
                <a:spcPct val="30000"/>
              </a:spcBef>
              <a:defRPr sz="1200">
                <a:solidFill>
                  <a:schemeClr val="tx1"/>
                </a:solidFill>
                <a:latin typeface="Times New Roman" panose="02020603050405020304" pitchFamily="18" charset="0"/>
              </a:defRPr>
            </a:lvl1pPr>
            <a:lvl2pPr marL="742950" indent="-285750" defTabSz="968375">
              <a:spcBef>
                <a:spcPct val="30000"/>
              </a:spcBef>
              <a:defRPr sz="1200">
                <a:solidFill>
                  <a:schemeClr val="tx1"/>
                </a:solidFill>
                <a:latin typeface="Times New Roman" panose="02020603050405020304" pitchFamily="18" charset="0"/>
              </a:defRPr>
            </a:lvl2pPr>
            <a:lvl3pPr marL="1143000" indent="-228600" defTabSz="968375">
              <a:spcBef>
                <a:spcPct val="30000"/>
              </a:spcBef>
              <a:defRPr sz="1200">
                <a:solidFill>
                  <a:schemeClr val="tx1"/>
                </a:solidFill>
                <a:latin typeface="Times New Roman" panose="02020603050405020304" pitchFamily="18" charset="0"/>
              </a:defRPr>
            </a:lvl3pPr>
            <a:lvl4pPr marL="1600200" indent="-228600" defTabSz="968375">
              <a:spcBef>
                <a:spcPct val="30000"/>
              </a:spcBef>
              <a:defRPr sz="1200">
                <a:solidFill>
                  <a:schemeClr val="tx1"/>
                </a:solidFill>
                <a:latin typeface="Times New Roman" panose="02020603050405020304" pitchFamily="18" charset="0"/>
              </a:defRPr>
            </a:lvl4pPr>
            <a:lvl5pPr marL="2057400" indent="-228600" defTabSz="968375">
              <a:spcBef>
                <a:spcPct val="30000"/>
              </a:spcBef>
              <a:defRPr sz="1200">
                <a:solidFill>
                  <a:schemeClr val="tx1"/>
                </a:solidFill>
                <a:latin typeface="Times New Roman" panose="02020603050405020304" pitchFamily="18" charset="0"/>
              </a:defRPr>
            </a:lvl5pPr>
            <a:lvl6pPr marL="2514600" indent="-228600" defTabSz="9683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83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83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83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723311-2382-4ECF-8DBF-1DC1E3B8B49D}" type="slidenum">
              <a:rPr lang="en-US" altLang="en-US" sz="1300">
                <a:latin typeface="Arial" panose="020B0604020202020204" pitchFamily="34" charset="0"/>
              </a:rPr>
              <a:pPr>
                <a:spcBef>
                  <a:spcPct val="0"/>
                </a:spcBef>
              </a:pPr>
              <a:t>17</a:t>
            </a:fld>
            <a:endParaRPr lang="en-US" altLang="en-US" sz="1300">
              <a:latin typeface="Arial" panose="020B0604020202020204" pitchFamily="34" charset="0"/>
            </a:endParaRPr>
          </a:p>
        </p:txBody>
      </p:sp>
      <p:sp>
        <p:nvSpPr>
          <p:cNvPr id="69635" name="Rectangle 2">
            <a:extLst>
              <a:ext uri="{FF2B5EF4-FFF2-40B4-BE49-F238E27FC236}">
                <a16:creationId xmlns:a16="http://schemas.microsoft.com/office/drawing/2014/main" id="{E0833EE5-B6F7-3081-B7C1-0C0F80643EF7}"/>
              </a:ext>
            </a:extLst>
          </p:cNvPr>
          <p:cNvSpPr>
            <a:spLocks noGrp="1" noRot="1" noChangeAspect="1" noChangeArrowheads="1" noTextEdit="1"/>
          </p:cNvSpPr>
          <p:nvPr>
            <p:ph type="sldImg"/>
          </p:nvPr>
        </p:nvSpPr>
        <p:spPr>
          <a:xfrm>
            <a:off x="457200" y="719138"/>
            <a:ext cx="6400800" cy="3600450"/>
          </a:xfrm>
          <a:ln/>
        </p:spPr>
      </p:sp>
      <p:sp>
        <p:nvSpPr>
          <p:cNvPr id="69636" name="Rectangle 3">
            <a:extLst>
              <a:ext uri="{FF2B5EF4-FFF2-40B4-BE49-F238E27FC236}">
                <a16:creationId xmlns:a16="http://schemas.microsoft.com/office/drawing/2014/main" id="{9618A877-3E18-96C9-DE25-962410BD066C}"/>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0F15FD1C-E756-7B80-0F26-EFFB96E37DA0}"/>
              </a:ext>
            </a:extLst>
          </p:cNvPr>
          <p:cNvSpPr>
            <a:spLocks noGrp="1" noChangeArrowheads="1"/>
          </p:cNvSpPr>
          <p:nvPr>
            <p:ph type="sldNum" sz="quarter" idx="5"/>
          </p:nvPr>
        </p:nvSpPr>
        <p:spPr>
          <a:noFill/>
        </p:spPr>
        <p:txBody>
          <a:bodyPr/>
          <a:lstStyle>
            <a:lvl1pPr defTabSz="968375">
              <a:spcBef>
                <a:spcPct val="30000"/>
              </a:spcBef>
              <a:defRPr sz="1200">
                <a:solidFill>
                  <a:schemeClr val="tx1"/>
                </a:solidFill>
                <a:latin typeface="Times New Roman" panose="02020603050405020304" pitchFamily="18" charset="0"/>
              </a:defRPr>
            </a:lvl1pPr>
            <a:lvl2pPr marL="742950" indent="-285750" defTabSz="968375">
              <a:spcBef>
                <a:spcPct val="30000"/>
              </a:spcBef>
              <a:defRPr sz="1200">
                <a:solidFill>
                  <a:schemeClr val="tx1"/>
                </a:solidFill>
                <a:latin typeface="Times New Roman" panose="02020603050405020304" pitchFamily="18" charset="0"/>
              </a:defRPr>
            </a:lvl2pPr>
            <a:lvl3pPr marL="1143000" indent="-228600" defTabSz="968375">
              <a:spcBef>
                <a:spcPct val="30000"/>
              </a:spcBef>
              <a:defRPr sz="1200">
                <a:solidFill>
                  <a:schemeClr val="tx1"/>
                </a:solidFill>
                <a:latin typeface="Times New Roman" panose="02020603050405020304" pitchFamily="18" charset="0"/>
              </a:defRPr>
            </a:lvl3pPr>
            <a:lvl4pPr marL="1600200" indent="-228600" defTabSz="968375">
              <a:spcBef>
                <a:spcPct val="30000"/>
              </a:spcBef>
              <a:defRPr sz="1200">
                <a:solidFill>
                  <a:schemeClr val="tx1"/>
                </a:solidFill>
                <a:latin typeface="Times New Roman" panose="02020603050405020304" pitchFamily="18" charset="0"/>
              </a:defRPr>
            </a:lvl4pPr>
            <a:lvl5pPr marL="2057400" indent="-228600" defTabSz="968375">
              <a:spcBef>
                <a:spcPct val="30000"/>
              </a:spcBef>
              <a:defRPr sz="1200">
                <a:solidFill>
                  <a:schemeClr val="tx1"/>
                </a:solidFill>
                <a:latin typeface="Times New Roman" panose="02020603050405020304" pitchFamily="18" charset="0"/>
              </a:defRPr>
            </a:lvl5pPr>
            <a:lvl6pPr marL="2514600" indent="-228600" defTabSz="9683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83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83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83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4A38351-F72E-48EF-AB70-F3857404A793}" type="slidenum">
              <a:rPr lang="en-US" altLang="en-US" sz="1300">
                <a:latin typeface="Arial" panose="020B0604020202020204" pitchFamily="34" charset="0"/>
              </a:rPr>
              <a:pPr>
                <a:spcBef>
                  <a:spcPct val="0"/>
                </a:spcBef>
              </a:pPr>
              <a:t>18</a:t>
            </a:fld>
            <a:endParaRPr lang="en-US" altLang="en-US" sz="1300">
              <a:latin typeface="Arial" panose="020B0604020202020204" pitchFamily="34" charset="0"/>
            </a:endParaRPr>
          </a:p>
        </p:txBody>
      </p:sp>
      <p:sp>
        <p:nvSpPr>
          <p:cNvPr id="66563" name="Rectangle 2">
            <a:extLst>
              <a:ext uri="{FF2B5EF4-FFF2-40B4-BE49-F238E27FC236}">
                <a16:creationId xmlns:a16="http://schemas.microsoft.com/office/drawing/2014/main" id="{4E664987-C0C4-A098-8D5A-C5517DA5B53C}"/>
              </a:ext>
            </a:extLst>
          </p:cNvPr>
          <p:cNvSpPr>
            <a:spLocks noGrp="1" noRot="1" noChangeAspect="1" noChangeArrowheads="1" noTextEdit="1"/>
          </p:cNvSpPr>
          <p:nvPr>
            <p:ph type="sldImg"/>
          </p:nvPr>
        </p:nvSpPr>
        <p:spPr>
          <a:xfrm>
            <a:off x="401638" y="709613"/>
            <a:ext cx="6448425" cy="3627437"/>
          </a:xfrm>
          <a:ln/>
        </p:spPr>
      </p:sp>
      <p:sp>
        <p:nvSpPr>
          <p:cNvPr id="66564" name="Rectangle 3">
            <a:extLst>
              <a:ext uri="{FF2B5EF4-FFF2-40B4-BE49-F238E27FC236}">
                <a16:creationId xmlns:a16="http://schemas.microsoft.com/office/drawing/2014/main" id="{E2A22B12-0512-797A-081A-7977971186CA}"/>
              </a:ext>
            </a:extLst>
          </p:cNvPr>
          <p:cNvSpPr>
            <a:spLocks noGrp="1" noChangeArrowheads="1"/>
          </p:cNvSpPr>
          <p:nvPr>
            <p:ph type="body" idx="1"/>
          </p:nvPr>
        </p:nvSpPr>
        <p:spPr>
          <a:xfrm>
            <a:off x="957263" y="4572000"/>
            <a:ext cx="5419725" cy="4337050"/>
          </a:xfrm>
          <a:noFill/>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ody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CA96-734D-704D-A9CA-6E41CCE5D0AD}"/>
              </a:ext>
            </a:extLst>
          </p:cNvPr>
          <p:cNvSpPr>
            <a:spLocks noGrp="1"/>
          </p:cNvSpPr>
          <p:nvPr>
            <p:ph type="title" hasCustomPrompt="1"/>
          </p:nvPr>
        </p:nvSpPr>
        <p:spPr>
          <a:xfrm>
            <a:off x="720436" y="2488914"/>
            <a:ext cx="22952364" cy="2286000"/>
          </a:xfrm>
          <a:prstGeom prst="rect">
            <a:avLst/>
          </a:prstGeom>
        </p:spPr>
        <p:txBody>
          <a:bodyPr anchor="ctr">
            <a:normAutofit/>
          </a:bodyPr>
          <a:lstStyle>
            <a:lvl1pPr marL="0" marR="0" indent="0" algn="l" defTabSz="1219170" rtl="0" eaLnBrk="1" fontAlgn="auto" latinLnBrk="0" hangingPunct="1">
              <a:lnSpc>
                <a:spcPct val="100000"/>
              </a:lnSpc>
              <a:spcBef>
                <a:spcPct val="0"/>
              </a:spcBef>
              <a:spcAft>
                <a:spcPts val="0"/>
              </a:spcAft>
              <a:buClrTx/>
              <a:buSzTx/>
              <a:buFontTx/>
              <a:buNone/>
              <a:tabLst/>
              <a:defRPr sz="9600" b="1" i="0" cap="all" baseline="0">
                <a:solidFill>
                  <a:schemeClr val="accent1"/>
                </a:solidFill>
                <a:latin typeface="Montserrat" pitchFamily="2" charset="77"/>
                <a:cs typeface="Montserrat" pitchFamily="2" charset="77"/>
              </a:defRPr>
            </a:lvl1pPr>
          </a:lstStyle>
          <a:p>
            <a:r>
              <a:rPr lang="en-US" dirty="0"/>
              <a:t>TITLE HERE</a:t>
            </a:r>
          </a:p>
        </p:txBody>
      </p:sp>
      <p:sp>
        <p:nvSpPr>
          <p:cNvPr id="5" name="Text Placeholder 4">
            <a:extLst>
              <a:ext uri="{FF2B5EF4-FFF2-40B4-BE49-F238E27FC236}">
                <a16:creationId xmlns:a16="http://schemas.microsoft.com/office/drawing/2014/main" id="{7737949C-F84E-0942-9DCB-FD1FE5FE1DF9}"/>
              </a:ext>
            </a:extLst>
          </p:cNvPr>
          <p:cNvSpPr>
            <a:spLocks noGrp="1"/>
          </p:cNvSpPr>
          <p:nvPr>
            <p:ph type="body" sz="quarter" idx="10"/>
          </p:nvPr>
        </p:nvSpPr>
        <p:spPr>
          <a:xfrm>
            <a:off x="720437" y="5162262"/>
            <a:ext cx="23130162" cy="6572540"/>
          </a:xfrm>
          <a:prstGeom prst="rect">
            <a:avLst/>
          </a:prstGeom>
        </p:spPr>
        <p:txBody>
          <a:bodyPr/>
          <a:lstStyle>
            <a:lvl1pPr>
              <a:defRPr sz="4800" b="0" i="0">
                <a:ln>
                  <a:solidFill>
                    <a:schemeClr val="accent5"/>
                  </a:solidFill>
                </a:ln>
                <a:solidFill>
                  <a:schemeClr val="tx1"/>
                </a:solidFill>
                <a:latin typeface="Montserrat Light" pitchFamily="2" charset="77"/>
              </a:defRPr>
            </a:lvl1pPr>
            <a:lvl2pPr>
              <a:defRPr sz="4800" b="0" i="0">
                <a:ln>
                  <a:solidFill>
                    <a:schemeClr val="accent5"/>
                  </a:solidFill>
                </a:ln>
                <a:solidFill>
                  <a:schemeClr val="tx1"/>
                </a:solidFill>
                <a:latin typeface="Montserrat Light" pitchFamily="2" charset="77"/>
              </a:defRPr>
            </a:lvl2pPr>
            <a:lvl3pPr>
              <a:defRPr sz="4800" b="0" i="0">
                <a:ln>
                  <a:solidFill>
                    <a:schemeClr val="accent5"/>
                  </a:solidFill>
                </a:ln>
                <a:solidFill>
                  <a:schemeClr val="tx1"/>
                </a:solidFill>
                <a:latin typeface="Montserrat Light" pitchFamily="2" charset="77"/>
              </a:defRPr>
            </a:lvl3pPr>
            <a:lvl4pPr>
              <a:defRPr sz="4800" b="0" i="0">
                <a:ln>
                  <a:solidFill>
                    <a:schemeClr val="accent5"/>
                  </a:solidFill>
                </a:ln>
                <a:solidFill>
                  <a:schemeClr val="tx1"/>
                </a:solidFill>
                <a:latin typeface="Montserrat Light" pitchFamily="2" charset="77"/>
              </a:defRPr>
            </a:lvl4pPr>
            <a:lvl5pPr>
              <a:defRPr sz="4800" b="0" i="0">
                <a:ln>
                  <a:solidFill>
                    <a:schemeClr val="accent5"/>
                  </a:solidFill>
                </a:ln>
                <a:solidFill>
                  <a:schemeClr val="tx1"/>
                </a:solidFill>
                <a:latin typeface="Montserrat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a:extLst>
              <a:ext uri="{FF2B5EF4-FFF2-40B4-BE49-F238E27FC236}">
                <a16:creationId xmlns:a16="http://schemas.microsoft.com/office/drawing/2014/main" id="{D439C56B-ABC0-A338-3CE5-F18D3CA0E7CB}"/>
              </a:ext>
            </a:extLst>
          </p:cNvPr>
          <p:cNvSpPr txBox="1"/>
          <p:nvPr userDrawn="1"/>
        </p:nvSpPr>
        <p:spPr>
          <a:xfrm>
            <a:off x="23313569" y="12977336"/>
            <a:ext cx="1074058" cy="646331"/>
          </a:xfrm>
          <a:prstGeom prst="rect">
            <a:avLst/>
          </a:prstGeom>
          <a:noFill/>
        </p:spPr>
        <p:txBody>
          <a:bodyPr wrap="square" rtlCol="0">
            <a:spAutoFit/>
          </a:bodyPr>
          <a:lstStyle/>
          <a:p>
            <a:fld id="{D810F19E-A2B8-ED44-8D93-8F65A0AD1881}" type="slidenum">
              <a:rPr lang="en-US" sz="3600" smtClean="0"/>
              <a:t>‹#›</a:t>
            </a:fld>
            <a:endParaRPr lang="en-US" sz="3600" dirty="0"/>
          </a:p>
        </p:txBody>
      </p:sp>
      <p:pic>
        <p:nvPicPr>
          <p:cNvPr id="4" name="Picture 3" descr="A close up of a logo&#10;&#10;Description automatically generated">
            <a:extLst>
              <a:ext uri="{FF2B5EF4-FFF2-40B4-BE49-F238E27FC236}">
                <a16:creationId xmlns:a16="http://schemas.microsoft.com/office/drawing/2014/main" id="{BCBE0FB2-3BAA-AA50-C170-3C8AE64BB339}"/>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0481235" y="-18498"/>
            <a:ext cx="3902765" cy="1101232"/>
          </a:xfrm>
          <a:prstGeom prst="rect">
            <a:avLst/>
          </a:prstGeom>
          <a:solidFill>
            <a:schemeClr val="tx1"/>
          </a:solidFill>
        </p:spPr>
      </p:pic>
      <p:pic>
        <p:nvPicPr>
          <p:cNvPr id="6" name="Photo.pdf" descr="Photo.pdf">
            <a:extLst>
              <a:ext uri="{FF2B5EF4-FFF2-40B4-BE49-F238E27FC236}">
                <a16:creationId xmlns:a16="http://schemas.microsoft.com/office/drawing/2014/main" id="{18F5839B-880E-8085-BCF3-3791100CC3C3}"/>
              </a:ext>
            </a:extLst>
          </p:cNvPr>
          <p:cNvPicPr>
            <a:picLocks noChangeAspect="1"/>
          </p:cNvPicPr>
          <p:nvPr userDrawn="1"/>
        </p:nvPicPr>
        <p:blipFill rotWithShape="1">
          <a:blip r:embed="rId3"/>
          <a:srcRect t="28565" b="35820"/>
          <a:stretch/>
        </p:blipFill>
        <p:spPr>
          <a:xfrm>
            <a:off x="16986617" y="2760"/>
            <a:ext cx="3494618" cy="1093444"/>
          </a:xfrm>
          <a:prstGeom prst="rect">
            <a:avLst/>
          </a:prstGeom>
          <a:ln w="12700">
            <a:miter lim="400000"/>
          </a:ln>
        </p:spPr>
      </p:pic>
      <p:sp>
        <p:nvSpPr>
          <p:cNvPr id="7" name="Rectangle 6">
            <a:extLst>
              <a:ext uri="{FF2B5EF4-FFF2-40B4-BE49-F238E27FC236}">
                <a16:creationId xmlns:a16="http://schemas.microsoft.com/office/drawing/2014/main" id="{400A9951-682B-A638-1732-B1BC52F22438}"/>
              </a:ext>
            </a:extLst>
          </p:cNvPr>
          <p:cNvSpPr/>
          <p:nvPr userDrawn="1"/>
        </p:nvSpPr>
        <p:spPr>
          <a:xfrm>
            <a:off x="0" y="0"/>
            <a:ext cx="16965454" cy="109344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042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nk header">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900689" y="1355204"/>
            <a:ext cx="17193336" cy="2641600"/>
          </a:xfrm>
          <a:prstGeom prst="rect">
            <a:avLst/>
          </a:prstGeom>
        </p:spPr>
        <p:txBody>
          <a:bodyPr/>
          <a:lstStyle>
            <a:lvl1pPr>
              <a:defRPr>
                <a:solidFill>
                  <a:srgbClr val="0070C0"/>
                </a:solidFill>
                <a:latin typeface="Arial" panose="020B0604020202020204" pitchFamily="34" charset="0"/>
                <a:cs typeface="Arial" panose="020B0604020202020204" pitchFamily="34" charset="0"/>
              </a:defRPr>
            </a:lvl1pPr>
          </a:lstStyle>
          <a:p>
            <a:r>
              <a:rPr dirty="0"/>
              <a:t>Slide Title</a:t>
            </a:r>
          </a:p>
        </p:txBody>
      </p:sp>
      <p:sp>
        <p:nvSpPr>
          <p:cNvPr id="44" name="Body Level One…"/>
          <p:cNvSpPr txBox="1">
            <a:spLocks noGrp="1"/>
          </p:cNvSpPr>
          <p:nvPr>
            <p:ph type="body" idx="1" hasCustomPrompt="1"/>
          </p:nvPr>
        </p:nvSpPr>
        <p:spPr>
          <a:prstGeom prst="rect">
            <a:avLst/>
          </a:prstGeom>
        </p:spPr>
        <p:txBody>
          <a:bodyPr/>
          <a:lstStyle>
            <a:lvl1pPr>
              <a:defRPr sz="4800">
                <a:latin typeface="Arial" panose="020B0604020202020204" pitchFamily="34" charset="0"/>
                <a:cs typeface="Arial" panose="020B0604020202020204" pitchFamily="34" charset="0"/>
              </a:defRPr>
            </a:lvl1pPr>
          </a:lstStyle>
          <a:p>
            <a:r>
              <a:rPr dirty="0"/>
              <a:t>Slide bullet text</a:t>
            </a:r>
          </a:p>
          <a:p>
            <a:pPr lvl="1"/>
            <a:endParaRPr dirty="0"/>
          </a:p>
          <a:p>
            <a:pPr lvl="2"/>
            <a:endParaRPr dirty="0"/>
          </a:p>
          <a:p>
            <a:pPr lvl="3"/>
            <a:endParaRPr dirty="0"/>
          </a:p>
          <a:p>
            <a:pPr lvl="4"/>
            <a:endParaRPr dirty="0"/>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descr="A close up of a logo&#10;&#10;Description automatically generated">
            <a:extLst>
              <a:ext uri="{FF2B5EF4-FFF2-40B4-BE49-F238E27FC236}">
                <a16:creationId xmlns:a16="http://schemas.microsoft.com/office/drawing/2014/main" id="{525A58F4-6FE8-3333-DFA2-2AEC375138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6343" y="-22407"/>
            <a:ext cx="5070267" cy="1430663"/>
          </a:xfrm>
          <a:prstGeom prst="rect">
            <a:avLst/>
          </a:prstGeom>
          <a:solidFill>
            <a:schemeClr val="bg1"/>
          </a:solidFill>
        </p:spPr>
      </p:pic>
      <p:pic>
        <p:nvPicPr>
          <p:cNvPr id="3" name="Photo.pdf" descr="Photo.pdf">
            <a:extLst>
              <a:ext uri="{FF2B5EF4-FFF2-40B4-BE49-F238E27FC236}">
                <a16:creationId xmlns:a16="http://schemas.microsoft.com/office/drawing/2014/main" id="{26B64E2C-1D03-B12D-CE94-19787F132712}"/>
              </a:ext>
            </a:extLst>
          </p:cNvPr>
          <p:cNvPicPr>
            <a:picLocks noChangeAspect="1"/>
          </p:cNvPicPr>
          <p:nvPr userDrawn="1"/>
        </p:nvPicPr>
        <p:blipFill rotWithShape="1">
          <a:blip r:embed="rId3"/>
          <a:srcRect t="28565" b="35820"/>
          <a:stretch/>
        </p:blipFill>
        <p:spPr>
          <a:xfrm>
            <a:off x="12276610" y="-22407"/>
            <a:ext cx="4683333" cy="1465385"/>
          </a:xfrm>
          <a:prstGeom prst="rect">
            <a:avLst/>
          </a:prstGeom>
          <a:ln w="12700">
            <a:miter lim="400000"/>
          </a:ln>
        </p:spPr>
      </p:pic>
      <p:sp>
        <p:nvSpPr>
          <p:cNvPr id="4" name="Slide Subtitle">
            <a:extLst>
              <a:ext uri="{FF2B5EF4-FFF2-40B4-BE49-F238E27FC236}">
                <a16:creationId xmlns:a16="http://schemas.microsoft.com/office/drawing/2014/main" id="{F8278D42-C7F8-4669-B069-2B47E1E4F7D1}"/>
              </a:ext>
            </a:extLst>
          </p:cNvPr>
          <p:cNvSpPr txBox="1">
            <a:spLocks noGrp="1"/>
          </p:cNvSpPr>
          <p:nvPr>
            <p:ph type="body" sz="quarter" idx="21"/>
          </p:nvPr>
        </p:nvSpPr>
        <p:spPr>
          <a:xfrm>
            <a:off x="16959943" y="-165492"/>
            <a:ext cx="9978887" cy="1581975"/>
          </a:xfrm>
          <a:prstGeom prst="rect">
            <a:avLst/>
          </a:prstGeom>
          <a:solidFill>
            <a:srgbClr val="FF01FF"/>
          </a:solidFill>
        </p:spPr>
        <p:txBody>
          <a:bodyPr/>
          <a:lstStyle>
            <a:lvl1pPr marL="0" indent="0" algn="ctr" defTabSz="825500">
              <a:spcBef>
                <a:spcPts val="0"/>
              </a:spcBef>
              <a:buClrTx/>
              <a:buSzTx/>
              <a:buNone/>
              <a:defRPr sz="4000" b="0">
                <a:solidFill>
                  <a:schemeClr val="tx1"/>
                </a:solidFill>
                <a:latin typeface="Arial" panose="020B0604020202020204" pitchFamily="34" charset="0"/>
                <a:ea typeface="Arial" panose="020B0604020202020204" pitchFamily="34" charset="0"/>
                <a:cs typeface="Arial" panose="020B0604020202020204" pitchFamily="34" charset="0"/>
                <a:sym typeface="Graphik Medium"/>
              </a:defRPr>
            </a:lvl1pPr>
          </a:lstStyle>
          <a:p>
            <a:endParaRPr lang="en-US" dirty="0"/>
          </a:p>
          <a:p>
            <a:endParaRPr dirty="0"/>
          </a:p>
        </p:txBody>
      </p:sp>
      <p:sp>
        <p:nvSpPr>
          <p:cNvPr id="6" name="Slide Subtitle">
            <a:extLst>
              <a:ext uri="{FF2B5EF4-FFF2-40B4-BE49-F238E27FC236}">
                <a16:creationId xmlns:a16="http://schemas.microsoft.com/office/drawing/2014/main" id="{48723CEB-3B74-B321-83B3-7AB7A28C0022}"/>
              </a:ext>
            </a:extLst>
          </p:cNvPr>
          <p:cNvSpPr txBox="1">
            <a:spLocks noGrp="1"/>
          </p:cNvSpPr>
          <p:nvPr>
            <p:ph type="body" sz="quarter" idx="22"/>
          </p:nvPr>
        </p:nvSpPr>
        <p:spPr>
          <a:xfrm>
            <a:off x="-2766682" y="-196131"/>
            <a:ext cx="9978887" cy="1581975"/>
          </a:xfrm>
          <a:prstGeom prst="rect">
            <a:avLst/>
          </a:prstGeom>
          <a:solidFill>
            <a:srgbClr val="FF01FF"/>
          </a:solidFill>
        </p:spPr>
        <p:txBody>
          <a:bodyPr/>
          <a:lstStyle>
            <a:lvl1pPr marL="0" indent="0" algn="ctr" defTabSz="825500">
              <a:spcBef>
                <a:spcPts val="0"/>
              </a:spcBef>
              <a:buClrTx/>
              <a:buSzTx/>
              <a:buNone/>
              <a:defRPr sz="4000" b="0">
                <a:solidFill>
                  <a:schemeClr val="tx1"/>
                </a:solidFill>
                <a:latin typeface="Arial" panose="020B0604020202020204" pitchFamily="34" charset="0"/>
                <a:ea typeface="Arial" panose="020B0604020202020204" pitchFamily="34" charset="0"/>
                <a:cs typeface="Arial" panose="020B0604020202020204" pitchFamily="34" charset="0"/>
                <a:sym typeface="Graphik Medium"/>
              </a:defRPr>
            </a:lvl1pPr>
          </a:lstStyle>
          <a:p>
            <a:endParaRPr lang="en-US" dirty="0"/>
          </a:p>
          <a:p>
            <a:endParaRPr dirty="0"/>
          </a:p>
        </p:txBody>
      </p:sp>
    </p:spTree>
    <p:extLst>
      <p:ext uri="{BB962C8B-B14F-4D97-AF65-F5344CB8AC3E}">
        <p14:creationId xmlns:p14="http://schemas.microsoft.com/office/powerpoint/2010/main" val="375879527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Blue UCLA">
    <p:spTree>
      <p:nvGrpSpPr>
        <p:cNvPr id="1" name=""/>
        <p:cNvGrpSpPr/>
        <p:nvPr/>
      </p:nvGrpSpPr>
      <p:grpSpPr>
        <a:xfrm>
          <a:off x="0" y="0"/>
          <a:ext cx="0" cy="0"/>
          <a:chOff x="0" y="0"/>
          <a:chExt cx="0" cy="0"/>
        </a:xfrm>
      </p:grpSpPr>
      <p:sp>
        <p:nvSpPr>
          <p:cNvPr id="2" name="Title 1"/>
          <p:cNvSpPr>
            <a:spLocks noGrp="1"/>
          </p:cNvSpPr>
          <p:nvPr>
            <p:ph type="title"/>
          </p:nvPr>
        </p:nvSpPr>
        <p:spPr>
          <a:xfrm>
            <a:off x="1849964" y="1143749"/>
            <a:ext cx="20705235" cy="1939926"/>
          </a:xfrm>
        </p:spPr>
        <p:txBody>
          <a:bodyPr>
            <a:normAutofit/>
          </a:bodyPr>
          <a:lstStyle>
            <a:lvl1pPr>
              <a:defRPr sz="8800"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1570383" y="3083676"/>
            <a:ext cx="21726939" cy="9859558"/>
          </a:xfrm>
        </p:spPr>
        <p:txBody>
          <a:bodyPr/>
          <a:lstStyle>
            <a:lvl1pPr marL="342900" indent="-304800">
              <a:buFont typeface="Arial" panose="020B0604020202020204" pitchFamily="34" charset="0"/>
              <a:buChar char="•"/>
              <a:defRPr sz="6400">
                <a:latin typeface="Calibri" panose="020F0502020204030204" pitchFamily="34" charset="0"/>
                <a:cs typeface="Calibri" panose="020F0502020204030204" pitchFamily="34" charset="0"/>
              </a:defRPr>
            </a:lvl1pPr>
            <a:lvl2pPr marL="719138" indent="-269875">
              <a:buFont typeface="Arial" panose="020B0604020202020204" pitchFamily="34" charset="0"/>
              <a:buChar char="•"/>
              <a:defRPr sz="6400">
                <a:latin typeface="Calibri" panose="020F0502020204030204" pitchFamily="34" charset="0"/>
                <a:cs typeface="Calibri" panose="020F0502020204030204" pitchFamily="34" charset="0"/>
              </a:defRPr>
            </a:lvl2pPr>
            <a:lvl3pPr marL="1025525" indent="-215900">
              <a:buFont typeface="Arial" panose="020B0604020202020204" pitchFamily="34" charset="0"/>
              <a:buChar char="•"/>
              <a:defRPr sz="6400">
                <a:latin typeface="Calibri" panose="020F0502020204030204" pitchFamily="34" charset="0"/>
                <a:cs typeface="Calibri" panose="020F0502020204030204" pitchFamily="34" charset="0"/>
              </a:defRPr>
            </a:lvl3pPr>
            <a:lvl4pPr marL="1385888" indent="-215900">
              <a:buFont typeface="Arial" panose="020B0604020202020204" pitchFamily="34" charset="0"/>
              <a:buChar char="•"/>
              <a:defRPr sz="6400">
                <a:latin typeface="Calibri" panose="020F0502020204030204" pitchFamily="34" charset="0"/>
                <a:cs typeface="Calibri" panose="020F0502020204030204" pitchFamily="34" charset="0"/>
              </a:defRPr>
            </a:lvl4pPr>
            <a:lvl5pPr marL="1673225" indent="-215900">
              <a:buFont typeface="Arial" panose="020B0604020202020204" pitchFamily="34" charset="0"/>
              <a:buChar char="•"/>
              <a:defRPr sz="640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7A86CD-188F-4B4B-0A5E-A66AA73AE819}"/>
              </a:ext>
            </a:extLst>
          </p:cNvPr>
          <p:cNvSpPr>
            <a:spLocks noGrp="1"/>
          </p:cNvSpPr>
          <p:nvPr>
            <p:ph type="dt" sz="half" idx="10"/>
          </p:nvPr>
        </p:nvSpPr>
        <p:spPr>
          <a:xfrm>
            <a:off x="17047635" y="12985750"/>
            <a:ext cx="5486400" cy="730250"/>
          </a:xfrm>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99E3856-848C-6364-DF94-D905251E3C01}"/>
              </a:ext>
            </a:extLst>
          </p:cNvPr>
          <p:cNvSpPr>
            <a:spLocks noGrp="1"/>
          </p:cNvSpPr>
          <p:nvPr>
            <p:ph type="ftr" sz="quarter" idx="11"/>
          </p:nvPr>
        </p:nvSpPr>
        <p:spPr>
          <a:xfrm>
            <a:off x="1828800" y="13004249"/>
            <a:ext cx="13343467" cy="730250"/>
          </a:xfr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637B8EA-4F5B-31DF-D7FB-0E33ED23F1EA}"/>
              </a:ext>
            </a:extLst>
          </p:cNvPr>
          <p:cNvSpPr>
            <a:spLocks noGrp="1"/>
          </p:cNvSpPr>
          <p:nvPr>
            <p:ph type="sldNum" sz="quarter" idx="12"/>
          </p:nvPr>
        </p:nvSpPr>
        <p:spPr>
          <a:xfrm>
            <a:off x="22534035" y="12964492"/>
            <a:ext cx="1507067" cy="730250"/>
          </a:xfrm>
        </p:spPr>
        <p:txBody>
          <a:bodyPr/>
          <a:lstStyle>
            <a:lvl1pPr>
              <a:defRPr/>
            </a:lvl1pPr>
          </a:lstStyle>
          <a:p>
            <a:fld id="{1B787467-BAAC-4BA4-8914-8F9B892E5534}" type="slidenum">
              <a:rPr lang="en-US" altLang="en-US"/>
              <a:pPr/>
              <a:t>‹#›</a:t>
            </a:fld>
            <a:endParaRPr lang="en-US" altLang="en-US" dirty="0"/>
          </a:p>
        </p:txBody>
      </p:sp>
      <p:pic>
        <p:nvPicPr>
          <p:cNvPr id="7" name="Picture 6" descr="A close up of a logo&#10;&#10;Description automatically generated">
            <a:extLst>
              <a:ext uri="{FF2B5EF4-FFF2-40B4-BE49-F238E27FC236}">
                <a16:creationId xmlns:a16="http://schemas.microsoft.com/office/drawing/2014/main" id="{4F4C129A-F78B-893C-0FA9-E39C02761307}"/>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0481235" y="-18498"/>
            <a:ext cx="3902765" cy="1101232"/>
          </a:xfrm>
          <a:prstGeom prst="rect">
            <a:avLst/>
          </a:prstGeom>
          <a:solidFill>
            <a:schemeClr val="tx1"/>
          </a:solidFill>
        </p:spPr>
      </p:pic>
      <p:pic>
        <p:nvPicPr>
          <p:cNvPr id="8" name="Photo.pdf" descr="Photo.pdf">
            <a:extLst>
              <a:ext uri="{FF2B5EF4-FFF2-40B4-BE49-F238E27FC236}">
                <a16:creationId xmlns:a16="http://schemas.microsoft.com/office/drawing/2014/main" id="{5142D81C-2F0D-205E-A03C-0C6E4C057539}"/>
              </a:ext>
            </a:extLst>
          </p:cNvPr>
          <p:cNvPicPr>
            <a:picLocks noChangeAspect="1"/>
          </p:cNvPicPr>
          <p:nvPr userDrawn="1"/>
        </p:nvPicPr>
        <p:blipFill rotWithShape="1">
          <a:blip r:embed="rId3"/>
          <a:srcRect t="28565" b="35820"/>
          <a:stretch/>
        </p:blipFill>
        <p:spPr>
          <a:xfrm>
            <a:off x="16986617" y="2760"/>
            <a:ext cx="3494618" cy="1093444"/>
          </a:xfrm>
          <a:prstGeom prst="rect">
            <a:avLst/>
          </a:prstGeom>
          <a:ln w="12700">
            <a:miter lim="400000"/>
          </a:ln>
        </p:spPr>
      </p:pic>
      <p:sp>
        <p:nvSpPr>
          <p:cNvPr id="9" name="Rectangle 8">
            <a:extLst>
              <a:ext uri="{FF2B5EF4-FFF2-40B4-BE49-F238E27FC236}">
                <a16:creationId xmlns:a16="http://schemas.microsoft.com/office/drawing/2014/main" id="{84F791B2-1798-B70E-C6F0-E3C47454B35C}"/>
              </a:ext>
            </a:extLst>
          </p:cNvPr>
          <p:cNvSpPr/>
          <p:nvPr userDrawn="1"/>
        </p:nvSpPr>
        <p:spPr>
          <a:xfrm>
            <a:off x="0" y="0"/>
            <a:ext cx="16965454" cy="109344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091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1270000" y="661987"/>
            <a:ext cx="17193336" cy="2641600"/>
          </a:xfrm>
          <a:prstGeom prst="rect">
            <a:avLst/>
          </a:prstGeom>
        </p:spPr>
        <p:txBody>
          <a:bodyPr/>
          <a:lstStyle>
            <a:lvl1pPr>
              <a:defRPr>
                <a:solidFill>
                  <a:srgbClr val="0070C0"/>
                </a:solidFill>
                <a:latin typeface="Arial" panose="020B0604020202020204" pitchFamily="34" charset="0"/>
                <a:cs typeface="Arial" panose="020B0604020202020204" pitchFamily="34" charset="0"/>
              </a:defRPr>
            </a:lvl1pPr>
          </a:lstStyle>
          <a:p>
            <a:r>
              <a:rPr dirty="0"/>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lvl1pPr>
              <a:defRPr sz="4800">
                <a:latin typeface="Arial" panose="020B0604020202020204" pitchFamily="34" charset="0"/>
                <a:cs typeface="Arial" panose="020B0604020202020204" pitchFamily="34" charset="0"/>
              </a:defRPr>
            </a:lvl1pPr>
          </a:lstStyle>
          <a:p>
            <a:r>
              <a:rPr dirty="0"/>
              <a:t>Slide bullet text</a:t>
            </a:r>
          </a:p>
          <a:p>
            <a:pPr lvl="1"/>
            <a:endParaRPr dirty="0"/>
          </a:p>
          <a:p>
            <a:pPr lvl="2"/>
            <a:endParaRPr dirty="0"/>
          </a:p>
          <a:p>
            <a:pPr lvl="3"/>
            <a:endParaRPr dirty="0"/>
          </a:p>
          <a:p>
            <a:pPr lvl="4"/>
            <a:endParaRPr dirty="0"/>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descr="A close up of a logo&#10;&#10;Description automatically generated">
            <a:extLst>
              <a:ext uri="{FF2B5EF4-FFF2-40B4-BE49-F238E27FC236}">
                <a16:creationId xmlns:a16="http://schemas.microsoft.com/office/drawing/2014/main" id="{525A58F4-6FE8-3333-DFA2-2AEC375138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93799" y="0"/>
            <a:ext cx="3290201" cy="928387"/>
          </a:xfrm>
          <a:prstGeom prst="rect">
            <a:avLst/>
          </a:prstGeom>
          <a:solidFill>
            <a:schemeClr val="bg1"/>
          </a:solidFill>
        </p:spPr>
      </p:pic>
    </p:spTree>
    <p:extLst>
      <p:ext uri="{BB962C8B-B14F-4D97-AF65-F5344CB8AC3E}">
        <p14:creationId xmlns:p14="http://schemas.microsoft.com/office/powerpoint/2010/main" val="3385153313"/>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53848"/>
      </p:ext>
    </p:extLst>
  </p:cSld>
  <p:clrMap bg1="lt1" tx1="dk1" bg2="lt2" tx2="dk2" accent1="accent1" accent2="accent2" accent3="accent3" accent4="accent4" accent5="accent5" accent6="accent6" hlink="hlink" folHlink="folHlink"/>
  <p:sldLayoutIdLst>
    <p:sldLayoutId id="2147483671" r:id="rId1"/>
    <p:sldLayoutId id="2147483718" r:id="rId2"/>
    <p:sldLayoutId id="2147484047" r:id="rId3"/>
    <p:sldLayoutId id="2147484049" r:id="rId4"/>
  </p:sldLayoutIdLst>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www.epa.gov/criteria-air-pollutants" TargetMode="External"/><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emf"/><Relationship Id="rId5" Type="http://schemas.openxmlformats.org/officeDocument/2006/relationships/oleObject" Target="../embeddings/oleObject1.bin"/><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hyperlink" Target="https://www.google.com/imgres?imgurl=https%3A%2F%2Fdieselnet.com%2Ftech%2Fimages%2Fmeasure%2Fpems2.jpg&amp;imgrefurl=https%3A%2F%2Fdieselnet.com%2Ftech%2Fmeasure.php&amp;tbnid=7J_Z57rTZ1Hp-M&amp;vet=12ahUKEwjCpN_b79D5AhWPmIkEHWeaC98QMygLegUIARDZAQ..i&amp;docid=GWT1uqtv8UG38M&amp;w=275&amp;h=250&amp;q=car%20emissions%20measurement&amp;ved=2ahUKEwjCpN_b79D5AhWPmIkEHWeaC98QMygLegUIARDZAQ"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4.jpeg"/><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thelancet.com/journals/lanplh/article/PIIS2542-5196(23)00053-0/fullte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2FC2-716C-5397-DA03-10A5C139763C}"/>
              </a:ext>
            </a:extLst>
          </p:cNvPr>
          <p:cNvSpPr>
            <a:spLocks noGrp="1"/>
          </p:cNvSpPr>
          <p:nvPr>
            <p:ph type="title"/>
          </p:nvPr>
        </p:nvSpPr>
        <p:spPr>
          <a:xfrm>
            <a:off x="711199" y="2057400"/>
            <a:ext cx="22952364" cy="2286000"/>
          </a:xfrm>
        </p:spPr>
        <p:txBody>
          <a:bodyPr>
            <a:noAutofit/>
          </a:bodyPr>
          <a:lstStyle/>
          <a:p>
            <a:r>
              <a:rPr lang="en-US" sz="72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rPr>
              <a:t>Air pollution, science, health impacts </a:t>
            </a:r>
            <a:r>
              <a:rPr lang="en-US" sz="40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rPr>
              <a:t>and</a:t>
            </a:r>
            <a:r>
              <a:rPr lang="en-US" sz="72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rPr>
              <a:t> challenges </a:t>
            </a:r>
            <a:br>
              <a:rPr lang="en-US" sz="6000" dirty="0"/>
            </a:br>
            <a:endParaRPr lang="en-US" sz="6000" dirty="0"/>
          </a:p>
        </p:txBody>
      </p:sp>
      <p:sp>
        <p:nvSpPr>
          <p:cNvPr id="3" name="Text Placeholder 2">
            <a:extLst>
              <a:ext uri="{FF2B5EF4-FFF2-40B4-BE49-F238E27FC236}">
                <a16:creationId xmlns:a16="http://schemas.microsoft.com/office/drawing/2014/main" id="{681E8690-5206-90B0-DF0F-1C4850EDE91D}"/>
              </a:ext>
            </a:extLst>
          </p:cNvPr>
          <p:cNvSpPr>
            <a:spLocks noGrp="1"/>
          </p:cNvSpPr>
          <p:nvPr>
            <p:ph type="body" sz="quarter" idx="10"/>
          </p:nvPr>
        </p:nvSpPr>
        <p:spPr>
          <a:xfrm>
            <a:off x="720437" y="4343400"/>
            <a:ext cx="22568771" cy="7883957"/>
          </a:xfrm>
        </p:spPr>
        <p:txBody>
          <a:bodyPr/>
          <a:lstStyle/>
          <a:p>
            <a:pPr marL="0" indent="0">
              <a:buNone/>
            </a:pPr>
            <a:r>
              <a:rPr lang="en-US" b="1" u="sng" dirty="0"/>
              <a:t>Prof. Suzanne Paulson</a:t>
            </a:r>
            <a:endParaRPr lang="en-US" sz="2800" dirty="0"/>
          </a:p>
          <a:p>
            <a:pPr marL="0" indent="0">
              <a:buNone/>
            </a:pPr>
            <a:r>
              <a:rPr lang="en-US" sz="2800" dirty="0"/>
              <a:t>Department of Atmospheric and Oceanic Sciences, UCLA</a:t>
            </a:r>
          </a:p>
          <a:p>
            <a:pPr marL="0" indent="0">
              <a:buNone/>
            </a:pPr>
            <a:endParaRPr lang="en-US" dirty="0"/>
          </a:p>
          <a:p>
            <a:endParaRPr lang="en-US" dirty="0"/>
          </a:p>
        </p:txBody>
      </p:sp>
      <p:pic>
        <p:nvPicPr>
          <p:cNvPr id="5" name="Picture 4">
            <a:extLst>
              <a:ext uri="{FF2B5EF4-FFF2-40B4-BE49-F238E27FC236}">
                <a16:creationId xmlns:a16="http://schemas.microsoft.com/office/drawing/2014/main" id="{D07D6CDA-696B-1362-38A2-F78257778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5177" y="10751584"/>
            <a:ext cx="4319290" cy="2347440"/>
          </a:xfrm>
          <a:prstGeom prst="rect">
            <a:avLst/>
          </a:prstGeom>
          <a:solidFill>
            <a:schemeClr val="bg1"/>
          </a:solidFill>
        </p:spPr>
      </p:pic>
      <p:grpSp>
        <p:nvGrpSpPr>
          <p:cNvPr id="6" name="Group 5">
            <a:extLst>
              <a:ext uri="{FF2B5EF4-FFF2-40B4-BE49-F238E27FC236}">
                <a16:creationId xmlns:a16="http://schemas.microsoft.com/office/drawing/2014/main" id="{D5555036-8808-91CF-E43D-F01EC47D6B67}"/>
              </a:ext>
            </a:extLst>
          </p:cNvPr>
          <p:cNvGrpSpPr>
            <a:grpSpLocks noChangeAspect="1"/>
          </p:cNvGrpSpPr>
          <p:nvPr/>
        </p:nvGrpSpPr>
        <p:grpSpPr>
          <a:xfrm>
            <a:off x="14421195" y="10974880"/>
            <a:ext cx="4555559" cy="1709928"/>
            <a:chOff x="30739781" y="29762189"/>
            <a:chExt cx="7478912" cy="2807208"/>
          </a:xfrm>
        </p:grpSpPr>
        <p:sp>
          <p:nvSpPr>
            <p:cNvPr id="7" name="Rectangle 6">
              <a:extLst>
                <a:ext uri="{FF2B5EF4-FFF2-40B4-BE49-F238E27FC236}">
                  <a16:creationId xmlns:a16="http://schemas.microsoft.com/office/drawing/2014/main" id="{E267FC2B-A56F-2A02-849F-7FC0087197F3}"/>
                </a:ext>
              </a:extLst>
            </p:cNvPr>
            <p:cNvSpPr/>
            <p:nvPr/>
          </p:nvSpPr>
          <p:spPr>
            <a:xfrm>
              <a:off x="30748045" y="29762189"/>
              <a:ext cx="7470648" cy="2807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18">
              <a:extLst>
                <a:ext uri="{FF2B5EF4-FFF2-40B4-BE49-F238E27FC236}">
                  <a16:creationId xmlns:a16="http://schemas.microsoft.com/office/drawing/2014/main" id="{3BC5592D-93EE-1E37-3507-619F7C099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781" y="30327926"/>
              <a:ext cx="7470648" cy="1876773"/>
            </a:xfrm>
            <a:prstGeom prst="rect">
              <a:avLst/>
            </a:prstGeom>
            <a:solidFill>
              <a:schemeClr val="bg1"/>
            </a:solidFill>
          </p:spPr>
        </p:pic>
      </p:grpSp>
      <p:grpSp>
        <p:nvGrpSpPr>
          <p:cNvPr id="9" name="Group 8">
            <a:extLst>
              <a:ext uri="{FF2B5EF4-FFF2-40B4-BE49-F238E27FC236}">
                <a16:creationId xmlns:a16="http://schemas.microsoft.com/office/drawing/2014/main" id="{9E3468C8-D14C-B321-F5F5-97C86864BF44}"/>
              </a:ext>
            </a:extLst>
          </p:cNvPr>
          <p:cNvGrpSpPr>
            <a:grpSpLocks noChangeAspect="1"/>
          </p:cNvGrpSpPr>
          <p:nvPr/>
        </p:nvGrpSpPr>
        <p:grpSpPr>
          <a:xfrm>
            <a:off x="18975958" y="11069981"/>
            <a:ext cx="2703282" cy="1710646"/>
            <a:chOff x="34902668" y="30137890"/>
            <a:chExt cx="4436146" cy="2807208"/>
          </a:xfrm>
        </p:grpSpPr>
        <p:sp>
          <p:nvSpPr>
            <p:cNvPr id="10" name="Rectangle 9">
              <a:extLst>
                <a:ext uri="{FF2B5EF4-FFF2-40B4-BE49-F238E27FC236}">
                  <a16:creationId xmlns:a16="http://schemas.microsoft.com/office/drawing/2014/main" id="{92DBF00A-598B-DBFA-367E-1EDCE7D3B1A8}"/>
                </a:ext>
              </a:extLst>
            </p:cNvPr>
            <p:cNvSpPr/>
            <p:nvPr/>
          </p:nvSpPr>
          <p:spPr>
            <a:xfrm>
              <a:off x="34903974" y="30137890"/>
              <a:ext cx="4434840" cy="2807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2" descr="ARM logo">
              <a:extLst>
                <a:ext uri="{FF2B5EF4-FFF2-40B4-BE49-F238E27FC236}">
                  <a16:creationId xmlns:a16="http://schemas.microsoft.com/office/drawing/2014/main" id="{34BD691A-012A-89F7-BFAC-B6635E19C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02668" y="31013271"/>
              <a:ext cx="4435625" cy="1409451"/>
            </a:xfrm>
            <a:prstGeom prst="rect">
              <a:avLst/>
            </a:prstGeom>
            <a:solidFill>
              <a:schemeClr val="bg1"/>
            </a:solidFill>
          </p:spPr>
        </p:pic>
      </p:grpSp>
      <p:pic>
        <p:nvPicPr>
          <p:cNvPr id="12" name="Picture 11" descr="A close up of a logo&#10;&#10;Description automatically generated">
            <a:extLst>
              <a:ext uri="{FF2B5EF4-FFF2-40B4-BE49-F238E27FC236}">
                <a16:creationId xmlns:a16="http://schemas.microsoft.com/office/drawing/2014/main" id="{85A8ABD1-24DB-5F65-F76A-289B85B16B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335" y="10396001"/>
            <a:ext cx="9103099" cy="2568596"/>
          </a:xfrm>
          <a:prstGeom prst="rect">
            <a:avLst/>
          </a:prstGeom>
          <a:solidFill>
            <a:schemeClr val="bg1"/>
          </a:solidFill>
        </p:spPr>
      </p:pic>
    </p:spTree>
    <p:extLst>
      <p:ext uri="{BB962C8B-B14F-4D97-AF65-F5344CB8AC3E}">
        <p14:creationId xmlns:p14="http://schemas.microsoft.com/office/powerpoint/2010/main" val="2273499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C27E1-A9A0-D9C3-C240-9CF9B9E7E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EFBEF6-A00E-DBFB-FC2F-146BE6357A7E}"/>
              </a:ext>
            </a:extLst>
          </p:cNvPr>
          <p:cNvSpPr>
            <a:spLocks noGrp="1"/>
          </p:cNvSpPr>
          <p:nvPr>
            <p:ph type="title"/>
          </p:nvPr>
        </p:nvSpPr>
        <p:spPr/>
        <p:txBody>
          <a:bodyPr>
            <a:normAutofit fontScale="90000"/>
          </a:bodyPr>
          <a:lstStyle/>
          <a:p>
            <a:r>
              <a:rPr lang="en-US" b="1" dirty="0">
                <a:solidFill>
                  <a:schemeClr val="accent6">
                    <a:lumMod val="75000"/>
                  </a:schemeClr>
                </a:solidFill>
              </a:rPr>
              <a:t>Concerns about Current Estimates of Health Impacts for Africa </a:t>
            </a:r>
          </a:p>
        </p:txBody>
      </p:sp>
      <p:sp>
        <p:nvSpPr>
          <p:cNvPr id="6" name="Content Placeholder 5">
            <a:extLst>
              <a:ext uri="{FF2B5EF4-FFF2-40B4-BE49-F238E27FC236}">
                <a16:creationId xmlns:a16="http://schemas.microsoft.com/office/drawing/2014/main" id="{354DA6CB-3976-0C2A-919F-7251B1730FC8}"/>
              </a:ext>
            </a:extLst>
          </p:cNvPr>
          <p:cNvSpPr>
            <a:spLocks noGrp="1"/>
          </p:cNvSpPr>
          <p:nvPr>
            <p:ph idx="1"/>
          </p:nvPr>
        </p:nvSpPr>
        <p:spPr>
          <a:xfrm>
            <a:off x="1201415" y="3835184"/>
            <a:ext cx="21726939" cy="9859558"/>
          </a:xfrm>
        </p:spPr>
        <p:txBody>
          <a:bodyPr>
            <a:normAutofit fontScale="85000" lnSpcReduction="20000"/>
          </a:bodyPr>
          <a:lstStyle/>
          <a:p>
            <a:r>
              <a:rPr lang="en-US" dirty="0"/>
              <a:t>Extremely sparse ground measurements; satellites can underestimate concentrations</a:t>
            </a:r>
          </a:p>
          <a:p>
            <a:r>
              <a:rPr lang="en-US" dirty="0"/>
              <a:t>Almost all health impact estimates come from the developed world, which have different genetic susceptibilities, nutritional profiles, and healthcare access from Africans. </a:t>
            </a:r>
          </a:p>
          <a:p>
            <a:r>
              <a:rPr lang="en-US" dirty="0"/>
              <a:t>Ill health generally makes people more susceptible to air pollution, but Africans face different health challenges, including higher prevalence and different infectious diseases. </a:t>
            </a:r>
          </a:p>
          <a:p>
            <a:r>
              <a:rPr lang="en-US" dirty="0"/>
              <a:t>The chemical composition of the particles in Africa are different (and differ from place to place)</a:t>
            </a:r>
          </a:p>
          <a:p>
            <a:r>
              <a:rPr lang="en-US" dirty="0"/>
              <a:t>Spatial distributions of pollution are different. For example, roadway pollution is much higher in many African cities, potentially making PM2.5 less predictive of health outcomes.</a:t>
            </a:r>
          </a:p>
        </p:txBody>
      </p:sp>
      <p:sp>
        <p:nvSpPr>
          <p:cNvPr id="4" name="Slide Number Placeholder 3">
            <a:extLst>
              <a:ext uri="{FF2B5EF4-FFF2-40B4-BE49-F238E27FC236}">
                <a16:creationId xmlns:a16="http://schemas.microsoft.com/office/drawing/2014/main" id="{9547A744-697A-F616-126A-4319B0CF9AF0}"/>
              </a:ext>
            </a:extLst>
          </p:cNvPr>
          <p:cNvSpPr>
            <a:spLocks noGrp="1"/>
          </p:cNvSpPr>
          <p:nvPr>
            <p:ph type="sldNum" sz="quarter" idx="12"/>
          </p:nvPr>
        </p:nvSpPr>
        <p:spPr/>
        <p:txBody>
          <a:bodyPr/>
          <a:lstStyle/>
          <a:p>
            <a:fld id="{1B787467-BAAC-4BA4-8914-8F9B892E5534}" type="slidenum">
              <a:rPr lang="en-US" altLang="en-US" smtClean="0"/>
              <a:pPr/>
              <a:t>10</a:t>
            </a:fld>
            <a:endParaRPr lang="en-US" altLang="en-US" dirty="0"/>
          </a:p>
        </p:txBody>
      </p:sp>
    </p:spTree>
    <p:extLst>
      <p:ext uri="{BB962C8B-B14F-4D97-AF65-F5344CB8AC3E}">
        <p14:creationId xmlns:p14="http://schemas.microsoft.com/office/powerpoint/2010/main" val="1314727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64C3-62D5-1358-C220-E83B06BAB90E}"/>
              </a:ext>
            </a:extLst>
          </p:cNvPr>
          <p:cNvSpPr>
            <a:spLocks noGrp="1"/>
          </p:cNvSpPr>
          <p:nvPr>
            <p:ph type="title"/>
          </p:nvPr>
        </p:nvSpPr>
        <p:spPr>
          <a:xfrm>
            <a:off x="720436" y="2488914"/>
            <a:ext cx="22952364" cy="2286000"/>
          </a:xfrm>
        </p:spPr>
        <p:txBody>
          <a:bodyPr anchor="ctr">
            <a:normAutofit/>
          </a:bodyPr>
          <a:lstStyle/>
          <a:p>
            <a:r>
              <a:rPr lang="en-US" dirty="0"/>
              <a:t>Outline</a:t>
            </a:r>
          </a:p>
        </p:txBody>
      </p:sp>
      <p:sp>
        <p:nvSpPr>
          <p:cNvPr id="8" name="Content Placeholder 2">
            <a:extLst>
              <a:ext uri="{FF2B5EF4-FFF2-40B4-BE49-F238E27FC236}">
                <a16:creationId xmlns:a16="http://schemas.microsoft.com/office/drawing/2014/main" id="{153A3E9F-6E57-19D6-6610-BA32E9FF4FD7}"/>
              </a:ext>
            </a:extLst>
          </p:cNvPr>
          <p:cNvSpPr>
            <a:spLocks noGrp="1"/>
          </p:cNvSpPr>
          <p:nvPr>
            <p:ph type="body" sz="quarter" idx="10"/>
          </p:nvPr>
        </p:nvSpPr>
        <p:spPr>
          <a:xfrm>
            <a:off x="720437" y="5162262"/>
            <a:ext cx="23130162" cy="6572540"/>
          </a:xfrm>
        </p:spPr>
        <p:txBody>
          <a:bodyPr>
            <a:normAutofit/>
          </a:bodyPr>
          <a:lstStyle/>
          <a:p>
            <a:r>
              <a:rPr lang="en-US" dirty="0"/>
              <a:t>Air pollution history &amp; Sources</a:t>
            </a:r>
          </a:p>
          <a:p>
            <a:r>
              <a:rPr lang="en-US" dirty="0"/>
              <a:t>Who is impacted by air pollution and where</a:t>
            </a:r>
          </a:p>
          <a:p>
            <a:r>
              <a:rPr lang="en-US" sz="6000" b="1" dirty="0"/>
              <a:t>What are the pollutants, and which do we regulate</a:t>
            </a:r>
          </a:p>
          <a:p>
            <a:r>
              <a:rPr lang="en-US" dirty="0"/>
              <a:t>Particulate matter: the largest killer</a:t>
            </a:r>
          </a:p>
          <a:p>
            <a:r>
              <a:rPr lang="en-US" dirty="0"/>
              <a:t>Measuring pollutants &amp; trends</a:t>
            </a:r>
          </a:p>
          <a:p>
            <a:r>
              <a:rPr lang="en-US" dirty="0"/>
              <a:t>A few thoughts on regulations and policy</a:t>
            </a:r>
          </a:p>
          <a:p>
            <a:r>
              <a:rPr lang="en-US" dirty="0"/>
              <a:t>My research</a:t>
            </a:r>
          </a:p>
          <a:p>
            <a:endParaRPr lang="en-US" dirty="0"/>
          </a:p>
          <a:p>
            <a:endParaRPr lang="en-US" dirty="0"/>
          </a:p>
        </p:txBody>
      </p:sp>
      <p:sp>
        <p:nvSpPr>
          <p:cNvPr id="4" name="Slide Number Placeholder 3" hidden="1">
            <a:extLst>
              <a:ext uri="{FF2B5EF4-FFF2-40B4-BE49-F238E27FC236}">
                <a16:creationId xmlns:a16="http://schemas.microsoft.com/office/drawing/2014/main" id="{F5C895D2-5B80-8A69-8D2C-71C97CDD77BE}"/>
              </a:ext>
            </a:extLst>
          </p:cNvPr>
          <p:cNvSpPr>
            <a:spLocks noGrp="1"/>
          </p:cNvSpPr>
          <p:nvPr>
            <p:ph type="sldNum" sz="quarter" idx="4294967295"/>
          </p:nvPr>
        </p:nvSpPr>
        <p:spPr>
          <a:xfrm>
            <a:off x="22534035" y="12964492"/>
            <a:ext cx="1507067" cy="730250"/>
          </a:xfrm>
        </p:spPr>
        <p:txBody>
          <a:bodyPr/>
          <a:lstStyle/>
          <a:p>
            <a:pPr>
              <a:spcAft>
                <a:spcPts val="600"/>
              </a:spcAft>
            </a:pPr>
            <a:fld id="{1B787467-BAAC-4BA4-8914-8F9B892E5534}" type="slidenum">
              <a:rPr lang="en-US" altLang="en-US" smtClean="0"/>
              <a:pPr>
                <a:spcAft>
                  <a:spcPts val="600"/>
                </a:spcAft>
              </a:pPr>
              <a:t>11</a:t>
            </a:fld>
            <a:endParaRPr lang="en-US" altLang="en-US" dirty="0"/>
          </a:p>
        </p:txBody>
      </p:sp>
    </p:spTree>
    <p:extLst>
      <p:ext uri="{BB962C8B-B14F-4D97-AF65-F5344CB8AC3E}">
        <p14:creationId xmlns:p14="http://schemas.microsoft.com/office/powerpoint/2010/main" val="1699638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DC741-48A9-04B6-26E1-DD6F003B65D6}"/>
              </a:ext>
            </a:extLst>
          </p:cNvPr>
          <p:cNvSpPr>
            <a:spLocks noGrp="1"/>
          </p:cNvSpPr>
          <p:nvPr>
            <p:ph type="title"/>
          </p:nvPr>
        </p:nvSpPr>
        <p:spPr>
          <a:xfrm>
            <a:off x="1570383" y="1576886"/>
            <a:ext cx="20705235" cy="1939926"/>
          </a:xfrm>
        </p:spPr>
        <p:txBody>
          <a:bodyPr>
            <a:normAutofit fontScale="90000"/>
          </a:bodyPr>
          <a:lstStyle/>
          <a:p>
            <a:r>
              <a:rPr lang="en-US" altLang="en-US" sz="8800" b="1" dirty="0">
                <a:solidFill>
                  <a:schemeClr val="accent6">
                    <a:lumMod val="75000"/>
                  </a:schemeClr>
                </a:solidFill>
                <a:latin typeface="Arial" panose="020B0604020202020204" pitchFamily="34" charset="0"/>
              </a:rPr>
              <a:t>Air Pollution Regulation</a:t>
            </a:r>
            <a:br>
              <a:rPr lang="en-US" altLang="en-US" sz="8800" b="1" dirty="0">
                <a:solidFill>
                  <a:srgbClr val="FFFF00"/>
                </a:solidFill>
                <a:latin typeface="Arial" panose="020B0604020202020204" pitchFamily="34" charset="0"/>
              </a:rPr>
            </a:br>
            <a:endParaRPr lang="en-US" dirty="0"/>
          </a:p>
        </p:txBody>
      </p:sp>
      <p:sp>
        <p:nvSpPr>
          <p:cNvPr id="5124" name="Rectangle 4">
            <a:extLst>
              <a:ext uri="{FF2B5EF4-FFF2-40B4-BE49-F238E27FC236}">
                <a16:creationId xmlns:a16="http://schemas.microsoft.com/office/drawing/2014/main" id="{4D4ACBCA-78C4-4080-B7C3-D4E42F258C25}"/>
              </a:ext>
            </a:extLst>
          </p:cNvPr>
          <p:cNvSpPr>
            <a:spLocks noGrp="1" noRot="1" noChangeArrowheads="1"/>
          </p:cNvSpPr>
          <p:nvPr>
            <p:ph idx="1"/>
          </p:nvPr>
        </p:nvSpPr>
        <p:spPr/>
        <p:txBody>
          <a:bodyPr>
            <a:norm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It is impractical to regulate more than a few of the thousands of different pollutants. But a small number of pollutants can be used as ‘sentinel’ species for different types of pollution. </a:t>
            </a:r>
          </a:p>
          <a:p>
            <a:pPr eaLnBrk="1" hangingPunct="1">
              <a:lnSpc>
                <a:spcPct val="105000"/>
              </a:lnSpc>
              <a:spcBef>
                <a:spcPct val="0"/>
              </a:spcBef>
              <a:buFont typeface="Wingdings" panose="05000000000000000000" pitchFamily="2" charset="2"/>
              <a:buNone/>
              <a:defRPr/>
            </a:pPr>
            <a:endParaRPr lang="en-US" dirty="0">
              <a:latin typeface="Abadi" panose="020B0604020104020204" pitchFamily="34" charset="0"/>
              <a:cs typeface="Times New Roman" pitchFamily="18" charset="0"/>
            </a:endParaRPr>
          </a:p>
          <a:p>
            <a:pPr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If levels of these pollutants are successfully reduced, related pollutants will also drop. </a:t>
            </a:r>
          </a:p>
          <a:p>
            <a:pPr eaLnBrk="1" hangingPunct="1">
              <a:lnSpc>
                <a:spcPct val="105000"/>
              </a:lnSpc>
              <a:spcBef>
                <a:spcPct val="0"/>
              </a:spcBef>
              <a:buFont typeface="Wingdings" panose="05000000000000000000" pitchFamily="2" charset="2"/>
              <a:buNone/>
              <a:defRPr/>
            </a:pPr>
            <a:endParaRPr lang="en-US" dirty="0">
              <a:latin typeface="Abadi" panose="020B0604020104020204" pitchFamily="34" charset="0"/>
              <a:cs typeface="Times New Roman" pitchFamily="18" charset="0"/>
            </a:endParaRPr>
          </a:p>
          <a:p>
            <a:pPr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Also: Choose species that are individually toxic, and present at high concentrations</a:t>
            </a:r>
          </a:p>
          <a:p>
            <a:pPr eaLnBrk="1" hangingPunct="1">
              <a:lnSpc>
                <a:spcPct val="105000"/>
              </a:lnSpc>
              <a:spcBef>
                <a:spcPct val="0"/>
              </a:spcBef>
              <a:buFont typeface="Wingdings" panose="05000000000000000000" pitchFamily="2" charset="2"/>
              <a:buNone/>
              <a:defRPr/>
            </a:pPr>
            <a:endParaRPr lang="en-US" dirty="0">
              <a:latin typeface="Abadi" panose="020B0604020104020204" pitchFamily="34" charset="0"/>
              <a:cs typeface="Times New Roman" pitchFamily="18" charset="0"/>
            </a:endParaRPr>
          </a:p>
          <a:p>
            <a:pPr eaLnBrk="1" hangingPunct="1">
              <a:lnSpc>
                <a:spcPct val="105000"/>
              </a:lnSpc>
              <a:spcBef>
                <a:spcPct val="0"/>
              </a:spcBef>
              <a:buFont typeface="Wingdings" panose="05000000000000000000" pitchFamily="2" charset="2"/>
              <a:buNone/>
              <a:defRPr/>
            </a:pPr>
            <a:endParaRPr lang="en-US" dirty="0">
              <a:latin typeface="Abadi" panose="020B0604020104020204" pitchFamily="34" charset="0"/>
              <a:cs typeface="Times New Roman" pitchFamily="18" charset="0"/>
            </a:endParaRPr>
          </a:p>
        </p:txBody>
      </p:sp>
      <p:sp>
        <p:nvSpPr>
          <p:cNvPr id="5" name="Slide Number Placeholder 5">
            <a:extLst>
              <a:ext uri="{FF2B5EF4-FFF2-40B4-BE49-F238E27FC236}">
                <a16:creationId xmlns:a16="http://schemas.microsoft.com/office/drawing/2014/main" id="{256D84D7-AC79-4164-87A2-632CBF0F42B1}"/>
              </a:ext>
            </a:extLst>
          </p:cNvPr>
          <p:cNvSpPr>
            <a:spLocks noGrp="1"/>
          </p:cNvSpPr>
          <p:nvPr>
            <p:ph type="sldNum" sz="quarter" idx="12"/>
          </p:nvPr>
        </p:nvSpPr>
        <p:spPr/>
        <p:txBody>
          <a:bodyPr/>
          <a:lstStyle>
            <a:defPPr>
              <a:defRPr lang="en-US"/>
            </a:defPPr>
            <a:lvl1pPr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217709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435419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653128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870838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10885474" algn="l" defTabSz="4354190" rtl="0" eaLnBrk="1" latinLnBrk="0" hangingPunct="1">
              <a:defRPr kern="1200">
                <a:solidFill>
                  <a:schemeClr val="tx1"/>
                </a:solidFill>
                <a:latin typeface="Calisto MT" panose="02040603050505030304" pitchFamily="18" charset="0"/>
                <a:ea typeface="+mn-ea"/>
                <a:cs typeface="+mn-cs"/>
              </a:defRPr>
            </a:lvl6pPr>
            <a:lvl7pPr marL="13062570" algn="l" defTabSz="4354190" rtl="0" eaLnBrk="1" latinLnBrk="0" hangingPunct="1">
              <a:defRPr kern="1200">
                <a:solidFill>
                  <a:schemeClr val="tx1"/>
                </a:solidFill>
                <a:latin typeface="Calisto MT" panose="02040603050505030304" pitchFamily="18" charset="0"/>
                <a:ea typeface="+mn-ea"/>
                <a:cs typeface="+mn-cs"/>
              </a:defRPr>
            </a:lvl7pPr>
            <a:lvl8pPr marL="15239664" algn="l" defTabSz="4354190" rtl="0" eaLnBrk="1" latinLnBrk="0" hangingPunct="1">
              <a:defRPr kern="1200">
                <a:solidFill>
                  <a:schemeClr val="tx1"/>
                </a:solidFill>
                <a:latin typeface="Calisto MT" panose="02040603050505030304" pitchFamily="18" charset="0"/>
                <a:ea typeface="+mn-ea"/>
                <a:cs typeface="+mn-cs"/>
              </a:defRPr>
            </a:lvl8pPr>
            <a:lvl9pPr marL="17416760" algn="l" defTabSz="4354190" rtl="0" eaLnBrk="1" latinLnBrk="0" hangingPunct="1">
              <a:defRPr kern="1200">
                <a:solidFill>
                  <a:schemeClr val="tx1"/>
                </a:solidFill>
                <a:latin typeface="Calisto MT" panose="02040603050505030304" pitchFamily="18" charset="0"/>
                <a:ea typeface="+mn-ea"/>
                <a:cs typeface="+mn-cs"/>
              </a:defRPr>
            </a:lvl9pPr>
          </a:lstStyle>
          <a:p>
            <a:pPr>
              <a:spcBef>
                <a:spcPct val="0"/>
              </a:spcBef>
              <a:spcAft>
                <a:spcPct val="0"/>
              </a:spcAft>
              <a:buClrTx/>
              <a:buSzTx/>
              <a:buFontTx/>
              <a:buNone/>
            </a:pPr>
            <a:fld id="{5F2E9BE5-C476-4C64-ACA2-4170DB35892A}" type="slidenum">
              <a:rPr lang="en-US" altLang="en-US" sz="2800">
                <a:solidFill>
                  <a:schemeClr val="tx1"/>
                </a:solidFill>
                <a:latin typeface="Arial" panose="020B0604020202020204" pitchFamily="34" charset="0"/>
              </a:rPr>
              <a:pPr>
                <a:spcBef>
                  <a:spcPct val="0"/>
                </a:spcBef>
                <a:spcAft>
                  <a:spcPct val="0"/>
                </a:spcAft>
                <a:buClrTx/>
                <a:buSzTx/>
                <a:buFontTx/>
                <a:buNone/>
              </a:pPr>
              <a:t>12</a:t>
            </a:fld>
            <a:endParaRPr lang="en-US" altLang="en-US" sz="2800" dirty="0">
              <a:solidFill>
                <a:schemeClr val="tx1"/>
              </a:solidFill>
              <a:latin typeface="Arial" panose="020B0604020202020204" pitchFamily="34" charset="0"/>
            </a:endParaRPr>
          </a:p>
        </p:txBody>
      </p:sp>
    </p:spTree>
    <p:extLst>
      <p:ext uri="{BB962C8B-B14F-4D97-AF65-F5344CB8AC3E}">
        <p14:creationId xmlns:p14="http://schemas.microsoft.com/office/powerpoint/2010/main" val="4068955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0184C9E-7570-0A39-5D1F-05565EC5395A}"/>
              </a:ext>
            </a:extLst>
          </p:cNvPr>
          <p:cNvSpPr>
            <a:spLocks noGrp="1"/>
          </p:cNvSpPr>
          <p:nvPr>
            <p:ph type="title"/>
          </p:nvPr>
        </p:nvSpPr>
        <p:spPr>
          <a:xfrm>
            <a:off x="1010654" y="1143749"/>
            <a:ext cx="22779788" cy="1939926"/>
          </a:xfrm>
          <a:ln>
            <a:solidFill>
              <a:schemeClr val="accent6">
                <a:lumMod val="75000"/>
              </a:schemeClr>
            </a:solidFill>
          </a:ln>
        </p:spPr>
        <p:txBody>
          <a:bodyPr>
            <a:normAutofit fontScale="90000"/>
          </a:bodyPr>
          <a:lstStyle/>
          <a:p>
            <a:r>
              <a:rPr lang="en-US" sz="9600" dirty="0">
                <a:solidFill>
                  <a:schemeClr val="accent6">
                    <a:lumMod val="75000"/>
                  </a:schemeClr>
                </a:solidFill>
                <a:latin typeface="Abadi" panose="020B0604020104020204" pitchFamily="34" charset="0"/>
              </a:rPr>
              <a:t>Most Commonly Measured/Regulated Pollutants</a:t>
            </a:r>
          </a:p>
        </p:txBody>
      </p:sp>
      <p:sp>
        <p:nvSpPr>
          <p:cNvPr id="5" name="TextBox 4"/>
          <p:cNvSpPr txBox="1"/>
          <p:nvPr/>
        </p:nvSpPr>
        <p:spPr>
          <a:xfrm>
            <a:off x="3844850" y="3003241"/>
            <a:ext cx="8008414" cy="646331"/>
          </a:xfrm>
          <a:prstGeom prst="rect">
            <a:avLst/>
          </a:prstGeom>
          <a:noFill/>
        </p:spPr>
        <p:txBody>
          <a:bodyPr wrap="square" rtlCol="0">
            <a:spAutoFit/>
          </a:bodyPr>
          <a:lstStyle/>
          <a:p>
            <a:r>
              <a:rPr lang="en-US" sz="3600" dirty="0">
                <a:solidFill>
                  <a:schemeClr val="accent6">
                    <a:lumMod val="75000"/>
                  </a:schemeClr>
                </a:solidFill>
                <a:latin typeface="Abadi" panose="020B0604020104020204" pitchFamily="34" charset="0"/>
              </a:rPr>
              <a:t>Ground-Level Ozone</a:t>
            </a:r>
          </a:p>
        </p:txBody>
      </p:sp>
      <p:pic>
        <p:nvPicPr>
          <p:cNvPr id="1026" name="Picture 2" descr="Child with oxygen ma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815" y="3764547"/>
            <a:ext cx="8127454" cy="25007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062881" y="6555713"/>
            <a:ext cx="8008414" cy="646331"/>
          </a:xfrm>
          <a:prstGeom prst="rect">
            <a:avLst/>
          </a:prstGeom>
          <a:noFill/>
        </p:spPr>
        <p:txBody>
          <a:bodyPr wrap="square" rtlCol="0">
            <a:spAutoFit/>
          </a:bodyPr>
          <a:lstStyle/>
          <a:p>
            <a:r>
              <a:rPr lang="en-US" sz="3600" dirty="0">
                <a:solidFill>
                  <a:schemeClr val="accent6">
                    <a:lumMod val="75000"/>
                  </a:schemeClr>
                </a:solidFill>
                <a:latin typeface="Abadi" panose="020B0604020104020204" pitchFamily="34" charset="0"/>
              </a:rPr>
              <a:t>Carbon Monoxide</a:t>
            </a:r>
          </a:p>
        </p:txBody>
      </p:sp>
      <p:pic>
        <p:nvPicPr>
          <p:cNvPr id="1030" name="Picture 6" descr="Cars on high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851" y="7202043"/>
            <a:ext cx="8127454" cy="25007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382931" y="9829111"/>
            <a:ext cx="4600578" cy="646331"/>
          </a:xfrm>
          <a:prstGeom prst="rect">
            <a:avLst/>
          </a:prstGeom>
          <a:noFill/>
        </p:spPr>
        <p:txBody>
          <a:bodyPr wrap="square" rtlCol="0">
            <a:spAutoFit/>
          </a:bodyPr>
          <a:lstStyle/>
          <a:p>
            <a:r>
              <a:rPr lang="en-US" sz="3600" dirty="0">
                <a:solidFill>
                  <a:schemeClr val="accent6">
                    <a:lumMod val="75000"/>
                  </a:schemeClr>
                </a:solidFill>
                <a:latin typeface="Abadi" panose="020B0604020104020204" pitchFamily="34" charset="0"/>
              </a:rPr>
              <a:t>Sulfur Dioxide</a:t>
            </a:r>
          </a:p>
        </p:txBody>
      </p:sp>
      <p:pic>
        <p:nvPicPr>
          <p:cNvPr id="1034" name="Picture 10" descr="Smokestacks of a facto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815" y="10440544"/>
            <a:ext cx="8127453" cy="25007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4605554" y="3118216"/>
            <a:ext cx="8008414" cy="646331"/>
          </a:xfrm>
          <a:prstGeom prst="rect">
            <a:avLst/>
          </a:prstGeom>
          <a:noFill/>
        </p:spPr>
        <p:txBody>
          <a:bodyPr wrap="square" rtlCol="0">
            <a:spAutoFit/>
          </a:bodyPr>
          <a:lstStyle/>
          <a:p>
            <a:r>
              <a:rPr lang="en-US" sz="3600" dirty="0">
                <a:solidFill>
                  <a:schemeClr val="accent6">
                    <a:lumMod val="75000"/>
                  </a:schemeClr>
                </a:solidFill>
                <a:latin typeface="Abadi" panose="020B0604020104020204" pitchFamily="34" charset="0"/>
              </a:rPr>
              <a:t>Particulate Matter</a:t>
            </a:r>
          </a:p>
        </p:txBody>
      </p:sp>
      <p:pic>
        <p:nvPicPr>
          <p:cNvPr id="1028" name="Picture 4" descr="City with hazy sm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5559" y="3734943"/>
            <a:ext cx="8296278" cy="25527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6100791" y="6612380"/>
            <a:ext cx="2044702" cy="646331"/>
          </a:xfrm>
          <a:prstGeom prst="rect">
            <a:avLst/>
          </a:prstGeom>
          <a:noFill/>
        </p:spPr>
        <p:txBody>
          <a:bodyPr wrap="square" rtlCol="0">
            <a:spAutoFit/>
          </a:bodyPr>
          <a:lstStyle/>
          <a:p>
            <a:r>
              <a:rPr lang="en-US" sz="3600" dirty="0">
                <a:solidFill>
                  <a:schemeClr val="accent6">
                    <a:lumMod val="75000"/>
                  </a:schemeClr>
                </a:solidFill>
                <a:latin typeface="Abadi" panose="020B0604020104020204" pitchFamily="34" charset="0"/>
              </a:rPr>
              <a:t>Lead </a:t>
            </a:r>
          </a:p>
        </p:txBody>
      </p:sp>
      <p:pic>
        <p:nvPicPr>
          <p:cNvPr id="1032" name="Picture 8" descr="Students writing home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06023" y="7236573"/>
            <a:ext cx="8325814" cy="25617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4917137" y="9829111"/>
            <a:ext cx="5443166" cy="646331"/>
          </a:xfrm>
          <a:prstGeom prst="rect">
            <a:avLst/>
          </a:prstGeom>
          <a:noFill/>
        </p:spPr>
        <p:txBody>
          <a:bodyPr wrap="square" rtlCol="0">
            <a:spAutoFit/>
          </a:bodyPr>
          <a:lstStyle/>
          <a:p>
            <a:r>
              <a:rPr lang="en-US" sz="3600" dirty="0">
                <a:solidFill>
                  <a:schemeClr val="accent6">
                    <a:lumMod val="75000"/>
                  </a:schemeClr>
                </a:solidFill>
                <a:latin typeface="Abadi" panose="020B0604020104020204" pitchFamily="34" charset="0"/>
              </a:rPr>
              <a:t>Nitrogen Dioxide</a:t>
            </a:r>
          </a:p>
        </p:txBody>
      </p:sp>
      <p:pic>
        <p:nvPicPr>
          <p:cNvPr id="1036" name="Picture 12" descr="Cars on ro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84326" y="10440543"/>
            <a:ext cx="8247511" cy="25376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942319" y="13192781"/>
            <a:ext cx="7292450" cy="523220"/>
          </a:xfrm>
          <a:prstGeom prst="rect">
            <a:avLst/>
          </a:prstGeom>
        </p:spPr>
        <p:txBody>
          <a:bodyPr wrap="square" lIns="182880" tIns="91440" rIns="182880" bIns="91440" anchor="t">
            <a:spAutoFit/>
          </a:bodyPr>
          <a:lstStyle/>
          <a:p>
            <a:r>
              <a:rPr lang="en-US" sz="2200" dirty="0">
                <a:hlinkClick r:id="rId8"/>
              </a:rPr>
              <a:t>https://www.epa.gov/criteria-air-pollutants</a:t>
            </a:r>
            <a:r>
              <a:rPr lang="en-US" sz="2200" dirty="0"/>
              <a:t> </a:t>
            </a:r>
            <a:endParaRPr lang="en-US" sz="3600" dirty="0"/>
          </a:p>
        </p:txBody>
      </p:sp>
    </p:spTree>
    <p:extLst>
      <p:ext uri="{BB962C8B-B14F-4D97-AF65-F5344CB8AC3E}">
        <p14:creationId xmlns:p14="http://schemas.microsoft.com/office/powerpoint/2010/main" val="3808377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81DB-BF2E-EB0E-253E-730787B1BE19}"/>
              </a:ext>
            </a:extLst>
          </p:cNvPr>
          <p:cNvSpPr>
            <a:spLocks noGrp="1"/>
          </p:cNvSpPr>
          <p:nvPr>
            <p:ph type="title"/>
          </p:nvPr>
        </p:nvSpPr>
        <p:spPr>
          <a:xfrm>
            <a:off x="1828800" y="1572126"/>
            <a:ext cx="20705235" cy="1939926"/>
          </a:xfrm>
        </p:spPr>
        <p:txBody>
          <a:bodyPr/>
          <a:lstStyle/>
          <a:p>
            <a:r>
              <a:rPr lang="en-US" dirty="0"/>
              <a:t>Particle Size Matters</a:t>
            </a:r>
          </a:p>
        </p:txBody>
      </p:sp>
      <p:sp>
        <p:nvSpPr>
          <p:cNvPr id="5" name="Content Placeholder 4">
            <a:extLst>
              <a:ext uri="{FF2B5EF4-FFF2-40B4-BE49-F238E27FC236}">
                <a16:creationId xmlns:a16="http://schemas.microsoft.com/office/drawing/2014/main" id="{96444045-7A11-EEB5-83E4-C27676421786}"/>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60A7EEB-EC41-320F-EDB9-B0742EC7C73C}"/>
              </a:ext>
            </a:extLst>
          </p:cNvPr>
          <p:cNvSpPr>
            <a:spLocks noGrp="1"/>
          </p:cNvSpPr>
          <p:nvPr>
            <p:ph type="sldNum" sz="quarter" idx="12"/>
          </p:nvPr>
        </p:nvSpPr>
        <p:spPr/>
        <p:txBody>
          <a:bodyPr/>
          <a:lstStyle/>
          <a:p>
            <a:fld id="{1B787467-BAAC-4BA4-8914-8F9B892E5534}" type="slidenum">
              <a:rPr lang="en-US" altLang="en-US" smtClean="0"/>
              <a:pPr/>
              <a:t>14</a:t>
            </a:fld>
            <a:endParaRPr lang="en-US" altLang="en-US" dirty="0"/>
          </a:p>
        </p:txBody>
      </p:sp>
      <p:pic>
        <p:nvPicPr>
          <p:cNvPr id="2050" name="Picture 2">
            <a:extLst>
              <a:ext uri="{FF2B5EF4-FFF2-40B4-BE49-F238E27FC236}">
                <a16:creationId xmlns:a16="http://schemas.microsoft.com/office/drawing/2014/main" id="{D5DCF4AF-F995-5A46-19C5-933190F6C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397" y="3233886"/>
            <a:ext cx="13900632" cy="95841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 1">
            <a:extLst>
              <a:ext uri="{FF2B5EF4-FFF2-40B4-BE49-F238E27FC236}">
                <a16:creationId xmlns:a16="http://schemas.microsoft.com/office/drawing/2014/main" id="{830A5BAA-D6C8-CBB7-0CEE-A5AC8052A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0112" y="4699170"/>
            <a:ext cx="10540192" cy="74447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3A2240-A51C-B437-A763-F70ED8FA5D94}"/>
              </a:ext>
            </a:extLst>
          </p:cNvPr>
          <p:cNvSpPr txBox="1"/>
          <p:nvPr/>
        </p:nvSpPr>
        <p:spPr>
          <a:xfrm>
            <a:off x="15769389" y="12448674"/>
            <a:ext cx="7876674" cy="369332"/>
          </a:xfrm>
          <a:prstGeom prst="rect">
            <a:avLst/>
          </a:prstGeom>
          <a:noFill/>
        </p:spPr>
        <p:txBody>
          <a:bodyPr wrap="square" rtlCol="0">
            <a:spAutoFit/>
          </a:bodyPr>
          <a:lstStyle/>
          <a:p>
            <a:r>
              <a:rPr lang="en-US" dirty="0"/>
              <a:t>Kwon et al Experimental and Molecular Medicine 2020</a:t>
            </a:r>
          </a:p>
        </p:txBody>
      </p:sp>
      <p:sp>
        <p:nvSpPr>
          <p:cNvPr id="6" name="TextBox 5">
            <a:extLst>
              <a:ext uri="{FF2B5EF4-FFF2-40B4-BE49-F238E27FC236}">
                <a16:creationId xmlns:a16="http://schemas.microsoft.com/office/drawing/2014/main" id="{B501AA67-28D4-A0C4-F35C-D5F13578696B}"/>
              </a:ext>
            </a:extLst>
          </p:cNvPr>
          <p:cNvSpPr txBox="1"/>
          <p:nvPr/>
        </p:nvSpPr>
        <p:spPr>
          <a:xfrm>
            <a:off x="7482713" y="10530241"/>
            <a:ext cx="5580211" cy="1323439"/>
          </a:xfrm>
          <a:prstGeom prst="rect">
            <a:avLst/>
          </a:prstGeom>
          <a:noFill/>
        </p:spPr>
        <p:txBody>
          <a:bodyPr wrap="square" rtlCol="0">
            <a:spAutoFit/>
          </a:bodyPr>
          <a:lstStyle/>
          <a:p>
            <a:r>
              <a:rPr lang="en-US" sz="4000" b="1" dirty="0">
                <a:solidFill>
                  <a:schemeClr val="bg1"/>
                </a:solidFill>
              </a:rPr>
              <a:t>“Coarse” Particles (PM10)</a:t>
            </a:r>
          </a:p>
        </p:txBody>
      </p:sp>
    </p:spTree>
    <p:extLst>
      <p:ext uri="{BB962C8B-B14F-4D97-AF65-F5344CB8AC3E}">
        <p14:creationId xmlns:p14="http://schemas.microsoft.com/office/powerpoint/2010/main" val="3618934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F87653-627D-C3A2-C6E1-41EF79CC896A}"/>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descr="A screenshot of a video game&#10;&#10;Description automatically generated">
            <a:extLst>
              <a:ext uri="{FF2B5EF4-FFF2-40B4-BE49-F238E27FC236}">
                <a16:creationId xmlns:a16="http://schemas.microsoft.com/office/drawing/2014/main" id="{093ACAFD-D827-F0BC-8FC7-FAE10507AB6E}"/>
              </a:ext>
            </a:extLst>
          </p:cNvPr>
          <p:cNvPicPr>
            <a:picLocks noChangeAspect="1"/>
          </p:cNvPicPr>
          <p:nvPr/>
        </p:nvPicPr>
        <p:blipFill rotWithShape="1">
          <a:blip r:embed="rId2">
            <a:extLst>
              <a:ext uri="{28A0092B-C50C-407E-A947-70E740481C1C}">
                <a14:useLocalDpi xmlns:a14="http://schemas.microsoft.com/office/drawing/2010/main" val="0"/>
              </a:ext>
            </a:extLst>
          </a:blip>
          <a:srcRect l="28333" t="23333" r="19167" b="5555"/>
          <a:stretch/>
        </p:blipFill>
        <p:spPr>
          <a:xfrm>
            <a:off x="8767922" y="1327784"/>
            <a:ext cx="15273180" cy="11636708"/>
          </a:xfrm>
          <a:prstGeom prst="rect">
            <a:avLst/>
          </a:prstGeom>
        </p:spPr>
      </p:pic>
      <p:sp>
        <p:nvSpPr>
          <p:cNvPr id="6" name="TextBox 5">
            <a:extLst>
              <a:ext uri="{FF2B5EF4-FFF2-40B4-BE49-F238E27FC236}">
                <a16:creationId xmlns:a16="http://schemas.microsoft.com/office/drawing/2014/main" id="{00C00418-E448-9AB7-4097-C3B5EB8F34D3}"/>
              </a:ext>
            </a:extLst>
          </p:cNvPr>
          <p:cNvSpPr txBox="1"/>
          <p:nvPr/>
        </p:nvSpPr>
        <p:spPr>
          <a:xfrm>
            <a:off x="545433" y="3673642"/>
            <a:ext cx="7571872" cy="5632311"/>
          </a:xfrm>
          <a:prstGeom prst="rect">
            <a:avLst/>
          </a:prstGeom>
          <a:noFill/>
          <a:ln>
            <a:noFill/>
          </a:ln>
        </p:spPr>
        <p:txBody>
          <a:bodyPr wrap="square" rtlCol="0">
            <a:spAutoFit/>
          </a:bodyPr>
          <a:lstStyle/>
          <a:p>
            <a:r>
              <a:rPr lang="en-US" sz="7200" dirty="0">
                <a:solidFill>
                  <a:schemeClr val="accent6">
                    <a:lumMod val="75000"/>
                  </a:schemeClr>
                </a:solidFill>
              </a:rPr>
              <a:t>Ultrafine (PM0.1), </a:t>
            </a:r>
          </a:p>
          <a:p>
            <a:r>
              <a:rPr lang="en-US" sz="7200" dirty="0">
                <a:solidFill>
                  <a:schemeClr val="accent6">
                    <a:lumMod val="75000"/>
                  </a:schemeClr>
                </a:solidFill>
              </a:rPr>
              <a:t>Fine (PM2.5) and Coarse Particles (PM10, includes PM2.5)</a:t>
            </a:r>
          </a:p>
        </p:txBody>
      </p:sp>
    </p:spTree>
    <p:extLst>
      <p:ext uri="{BB962C8B-B14F-4D97-AF65-F5344CB8AC3E}">
        <p14:creationId xmlns:p14="http://schemas.microsoft.com/office/powerpoint/2010/main" val="3128974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64C3-62D5-1358-C220-E83B06BAB90E}"/>
              </a:ext>
            </a:extLst>
          </p:cNvPr>
          <p:cNvSpPr>
            <a:spLocks noGrp="1"/>
          </p:cNvSpPr>
          <p:nvPr>
            <p:ph type="title"/>
          </p:nvPr>
        </p:nvSpPr>
        <p:spPr>
          <a:xfrm>
            <a:off x="720436" y="2488914"/>
            <a:ext cx="22952364" cy="2286000"/>
          </a:xfrm>
        </p:spPr>
        <p:txBody>
          <a:bodyPr anchor="ctr">
            <a:normAutofit/>
          </a:bodyPr>
          <a:lstStyle/>
          <a:p>
            <a:r>
              <a:rPr lang="en-US" dirty="0"/>
              <a:t>Outline</a:t>
            </a:r>
          </a:p>
        </p:txBody>
      </p:sp>
      <p:sp>
        <p:nvSpPr>
          <p:cNvPr id="8" name="Content Placeholder 2">
            <a:extLst>
              <a:ext uri="{FF2B5EF4-FFF2-40B4-BE49-F238E27FC236}">
                <a16:creationId xmlns:a16="http://schemas.microsoft.com/office/drawing/2014/main" id="{153A3E9F-6E57-19D6-6610-BA32E9FF4FD7}"/>
              </a:ext>
            </a:extLst>
          </p:cNvPr>
          <p:cNvSpPr>
            <a:spLocks noGrp="1"/>
          </p:cNvSpPr>
          <p:nvPr>
            <p:ph type="body" sz="quarter" idx="10"/>
          </p:nvPr>
        </p:nvSpPr>
        <p:spPr>
          <a:xfrm>
            <a:off x="720437" y="5162262"/>
            <a:ext cx="23130162" cy="6572540"/>
          </a:xfrm>
        </p:spPr>
        <p:txBody>
          <a:bodyPr>
            <a:normAutofit/>
          </a:bodyPr>
          <a:lstStyle/>
          <a:p>
            <a:r>
              <a:rPr lang="en-US" dirty="0"/>
              <a:t>Air pollution history &amp; Sources</a:t>
            </a:r>
          </a:p>
          <a:p>
            <a:r>
              <a:rPr lang="en-US" dirty="0"/>
              <a:t>Who is impacted by air pollution and where</a:t>
            </a:r>
          </a:p>
          <a:p>
            <a:r>
              <a:rPr lang="en-US" dirty="0"/>
              <a:t>What are the pollutants and which do we regulate</a:t>
            </a:r>
          </a:p>
          <a:p>
            <a:r>
              <a:rPr lang="en-US" sz="6000" b="1" dirty="0"/>
              <a:t>Particulate matter: the largest killer</a:t>
            </a:r>
          </a:p>
          <a:p>
            <a:r>
              <a:rPr lang="en-US" dirty="0"/>
              <a:t>Measuring pollutants &amp; trends</a:t>
            </a:r>
          </a:p>
          <a:p>
            <a:r>
              <a:rPr lang="en-US" dirty="0"/>
              <a:t>A few thoughts on regulations and policy</a:t>
            </a:r>
          </a:p>
          <a:p>
            <a:r>
              <a:rPr lang="en-US" dirty="0"/>
              <a:t>My research</a:t>
            </a:r>
          </a:p>
          <a:p>
            <a:endParaRPr lang="en-US" dirty="0"/>
          </a:p>
          <a:p>
            <a:endParaRPr lang="en-US" dirty="0"/>
          </a:p>
        </p:txBody>
      </p:sp>
      <p:sp>
        <p:nvSpPr>
          <p:cNvPr id="4" name="Slide Number Placeholder 3" hidden="1">
            <a:extLst>
              <a:ext uri="{FF2B5EF4-FFF2-40B4-BE49-F238E27FC236}">
                <a16:creationId xmlns:a16="http://schemas.microsoft.com/office/drawing/2014/main" id="{F5C895D2-5B80-8A69-8D2C-71C97CDD77BE}"/>
              </a:ext>
            </a:extLst>
          </p:cNvPr>
          <p:cNvSpPr>
            <a:spLocks noGrp="1"/>
          </p:cNvSpPr>
          <p:nvPr>
            <p:ph type="sldNum" sz="quarter" idx="4294967295"/>
          </p:nvPr>
        </p:nvSpPr>
        <p:spPr>
          <a:xfrm>
            <a:off x="22534035" y="12964492"/>
            <a:ext cx="1507067" cy="730250"/>
          </a:xfrm>
        </p:spPr>
        <p:txBody>
          <a:bodyPr/>
          <a:lstStyle/>
          <a:p>
            <a:pPr>
              <a:spcAft>
                <a:spcPts val="600"/>
              </a:spcAft>
            </a:pPr>
            <a:fld id="{1B787467-BAAC-4BA4-8914-8F9B892E5534}" type="slidenum">
              <a:rPr lang="en-US" altLang="en-US" smtClean="0"/>
              <a:pPr>
                <a:spcAft>
                  <a:spcPts val="600"/>
                </a:spcAft>
              </a:pPr>
              <a:t>16</a:t>
            </a:fld>
            <a:endParaRPr lang="en-US" altLang="en-US" dirty="0"/>
          </a:p>
        </p:txBody>
      </p:sp>
    </p:spTree>
    <p:extLst>
      <p:ext uri="{BB962C8B-B14F-4D97-AF65-F5344CB8AC3E}">
        <p14:creationId xmlns:p14="http://schemas.microsoft.com/office/powerpoint/2010/main" val="4283774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0DD3CBB1-B471-4B8A-BCE9-F69FADB1FB3D}"/>
              </a:ext>
            </a:extLst>
          </p:cNvPr>
          <p:cNvSpPr>
            <a:spLocks noGrp="1" noChangeArrowheads="1"/>
          </p:cNvSpPr>
          <p:nvPr>
            <p:ph type="title"/>
          </p:nvPr>
        </p:nvSpPr>
        <p:spPr/>
        <p:txBody>
          <a:bodyPr>
            <a:norm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hangingPunct="1">
              <a:defRPr/>
            </a:pPr>
            <a:r>
              <a:rPr lang="en-US" dirty="0">
                <a:solidFill>
                  <a:schemeClr val="accent6">
                    <a:lumMod val="75000"/>
                  </a:schemeClr>
                </a:solidFill>
                <a:latin typeface="Abadi" panose="020B0604020104020204" pitchFamily="34" charset="0"/>
              </a:rPr>
              <a:t>Particulate Matter is Complex</a:t>
            </a:r>
          </a:p>
        </p:txBody>
      </p:sp>
      <p:sp>
        <p:nvSpPr>
          <p:cNvPr id="6147" name="Rectangle 3">
            <a:extLst>
              <a:ext uri="{FF2B5EF4-FFF2-40B4-BE49-F238E27FC236}">
                <a16:creationId xmlns:a16="http://schemas.microsoft.com/office/drawing/2014/main" id="{E42F688F-9BB4-4A06-9298-5D3602B46B04}"/>
              </a:ext>
            </a:extLst>
          </p:cNvPr>
          <p:cNvSpPr>
            <a:spLocks noGrp="1" noChangeArrowheads="1"/>
          </p:cNvSpPr>
          <p:nvPr>
            <p:ph idx="1"/>
          </p:nvPr>
        </p:nvSpPr>
        <p:spPr>
          <a:xfrm>
            <a:off x="1570383" y="2727158"/>
            <a:ext cx="21726939" cy="10216076"/>
          </a:xfrm>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hangingPunct="1">
              <a:buFontTx/>
              <a:buNone/>
              <a:defRPr/>
            </a:pPr>
            <a:r>
              <a:rPr lang="en-US" sz="2400" dirty="0"/>
              <a:t>	</a:t>
            </a:r>
            <a:r>
              <a:rPr lang="en-US" sz="4000" dirty="0">
                <a:latin typeface="Abadi" panose="020B0604020104020204" pitchFamily="34" charset="0"/>
              </a:rPr>
              <a:t>Numbers range from 10</a:t>
            </a:r>
            <a:r>
              <a:rPr lang="en-US" sz="4000" baseline="30000" dirty="0">
                <a:latin typeface="Abadi" panose="020B0604020104020204" pitchFamily="34" charset="0"/>
              </a:rPr>
              <a:t>3 </a:t>
            </a:r>
            <a:r>
              <a:rPr lang="en-US" sz="4000" dirty="0">
                <a:latin typeface="Abadi" panose="020B0604020104020204" pitchFamily="34" charset="0"/>
              </a:rPr>
              <a:t>(10</a:t>
            </a:r>
            <a:r>
              <a:rPr lang="en-US" sz="4000" baseline="30000" dirty="0">
                <a:latin typeface="Abadi" panose="020B0604020104020204" pitchFamily="34" charset="0"/>
              </a:rPr>
              <a:t>4</a:t>
            </a:r>
            <a:r>
              <a:rPr lang="en-US" sz="4000" dirty="0">
                <a:latin typeface="Abadi" panose="020B0604020104020204" pitchFamily="34" charset="0"/>
              </a:rPr>
              <a:t>+ in </a:t>
            </a:r>
            <a:r>
              <a:rPr lang="en-US" sz="4000" dirty="0" err="1">
                <a:latin typeface="Abadi" panose="020B0604020104020204" pitchFamily="34" charset="0"/>
              </a:rPr>
              <a:t>Thies</a:t>
            </a:r>
            <a:r>
              <a:rPr lang="en-US" sz="4000" dirty="0">
                <a:latin typeface="Abadi" panose="020B0604020104020204" pitchFamily="34" charset="0"/>
              </a:rPr>
              <a:t>)</a:t>
            </a:r>
            <a:r>
              <a:rPr lang="en-US" sz="4000" baseline="30000" dirty="0">
                <a:latin typeface="Abadi" panose="020B0604020104020204" pitchFamily="34" charset="0"/>
              </a:rPr>
              <a:t> </a:t>
            </a:r>
            <a:r>
              <a:rPr lang="en-US" sz="4000" dirty="0">
                <a:latin typeface="Abadi" panose="020B0604020104020204" pitchFamily="34" charset="0"/>
              </a:rPr>
              <a:t>to 10</a:t>
            </a:r>
            <a:r>
              <a:rPr lang="en-US" sz="4000" baseline="30000" dirty="0">
                <a:latin typeface="Abadi" panose="020B0604020104020204" pitchFamily="34" charset="0"/>
              </a:rPr>
              <a:t>7 </a:t>
            </a:r>
            <a:r>
              <a:rPr lang="en-US" sz="4000" dirty="0">
                <a:latin typeface="Abadi" panose="020B0604020104020204" pitchFamily="34" charset="0"/>
              </a:rPr>
              <a:t>cm</a:t>
            </a:r>
            <a:r>
              <a:rPr lang="en-US" sz="4000" baseline="30000" dirty="0">
                <a:latin typeface="Abadi" panose="020B0604020104020204" pitchFamily="34" charset="0"/>
              </a:rPr>
              <a:t>-3</a:t>
            </a:r>
            <a:r>
              <a:rPr lang="en-US" sz="4000" dirty="0">
                <a:latin typeface="Abadi" panose="020B0604020104020204" pitchFamily="34" charset="0"/>
              </a:rPr>
              <a:t> in urban areas</a:t>
            </a:r>
          </a:p>
        </p:txBody>
      </p:sp>
      <p:grpSp>
        <p:nvGrpSpPr>
          <p:cNvPr id="68612" name="Group 4">
            <a:extLst>
              <a:ext uri="{FF2B5EF4-FFF2-40B4-BE49-F238E27FC236}">
                <a16:creationId xmlns:a16="http://schemas.microsoft.com/office/drawing/2014/main" id="{4D726639-D3DE-4ACB-EE7B-7CC6AC87AA94}"/>
              </a:ext>
            </a:extLst>
          </p:cNvPr>
          <p:cNvGrpSpPr>
            <a:grpSpLocks/>
          </p:cNvGrpSpPr>
          <p:nvPr/>
        </p:nvGrpSpPr>
        <p:grpSpPr bwMode="auto">
          <a:xfrm>
            <a:off x="3110948" y="3613733"/>
            <a:ext cx="11125200" cy="10210800"/>
            <a:chOff x="1920" y="912"/>
            <a:chExt cx="1656" cy="1632"/>
          </a:xfrm>
        </p:grpSpPr>
        <p:pic>
          <p:nvPicPr>
            <p:cNvPr id="68619" name="Picture 5" descr="aggregates_in_droplets_low_magn-sep crop">
              <a:extLst>
                <a:ext uri="{FF2B5EF4-FFF2-40B4-BE49-F238E27FC236}">
                  <a16:creationId xmlns:a16="http://schemas.microsoft.com/office/drawing/2014/main" id="{908C0061-998B-A63E-277B-95CC7F067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 y="1104"/>
              <a:ext cx="1656" cy="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0" name="Text Box 6">
              <a:extLst>
                <a:ext uri="{FF2B5EF4-FFF2-40B4-BE49-F238E27FC236}">
                  <a16:creationId xmlns:a16="http://schemas.microsoft.com/office/drawing/2014/main" id="{0EDE7D9C-6043-6B38-CE59-B3A39007D097}"/>
                </a:ext>
              </a:extLst>
            </p:cNvPr>
            <p:cNvSpPr txBox="1">
              <a:spLocks noChangeArrowheads="1"/>
            </p:cNvSpPr>
            <p:nvPr/>
          </p:nvSpPr>
          <p:spPr bwMode="auto">
            <a:xfrm>
              <a:off x="2448" y="2400"/>
              <a:ext cx="648" cy="144"/>
            </a:xfrm>
            <a:prstGeom prst="rect">
              <a:avLst/>
            </a:prstGeom>
            <a:solidFill>
              <a:srgbClr val="FFFFFF"/>
            </a:solidFill>
            <a:ln w="9525">
              <a:solidFill>
                <a:srgbClr val="000000"/>
              </a:solidFill>
              <a:miter lim="800000"/>
              <a:headEnd/>
              <a:tailEnd/>
            </a:ln>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hangingPunct="1">
                <a:spcAft>
                  <a:spcPts val="1200"/>
                </a:spcAft>
              </a:pPr>
              <a:r>
                <a:rPr lang="en-US" altLang="en-US">
                  <a:solidFill>
                    <a:schemeClr val="bg2"/>
                  </a:solidFill>
                  <a:latin typeface="Arial" panose="020B0604020202020204" pitchFamily="34" charset="0"/>
                </a:rPr>
                <a:t>Soot Agglomerate</a:t>
              </a:r>
            </a:p>
          </p:txBody>
        </p:sp>
        <p:sp>
          <p:nvSpPr>
            <p:cNvPr id="68621" name="Text Box 7">
              <a:extLst>
                <a:ext uri="{FF2B5EF4-FFF2-40B4-BE49-F238E27FC236}">
                  <a16:creationId xmlns:a16="http://schemas.microsoft.com/office/drawing/2014/main" id="{253D65D8-F2ED-F849-1D1C-A91E60738216}"/>
                </a:ext>
              </a:extLst>
            </p:cNvPr>
            <p:cNvSpPr txBox="1">
              <a:spLocks noChangeArrowheads="1"/>
            </p:cNvSpPr>
            <p:nvPr/>
          </p:nvSpPr>
          <p:spPr bwMode="auto">
            <a:xfrm>
              <a:off x="2496" y="1632"/>
              <a:ext cx="576" cy="144"/>
            </a:xfrm>
            <a:prstGeom prst="rect">
              <a:avLst/>
            </a:prstGeom>
            <a:solidFill>
              <a:srgbClr val="FFFFFF"/>
            </a:solidFill>
            <a:ln w="9525">
              <a:solidFill>
                <a:srgbClr val="000000"/>
              </a:solidFill>
              <a:miter lim="800000"/>
              <a:headEnd/>
              <a:tailEnd/>
            </a:ln>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algn="ctr" eaLnBrk="1" hangingPunct="1"/>
              <a:r>
                <a:rPr lang="en-US" altLang="en-US" sz="4000">
                  <a:solidFill>
                    <a:schemeClr val="bg2"/>
                  </a:solidFill>
                  <a:latin typeface="Arial" panose="020B0604020202020204" pitchFamily="34" charset="0"/>
                </a:rPr>
                <a:t>Liquid Droplet</a:t>
              </a:r>
            </a:p>
          </p:txBody>
        </p:sp>
        <p:sp>
          <p:nvSpPr>
            <p:cNvPr id="68622" name="Line 8">
              <a:extLst>
                <a:ext uri="{FF2B5EF4-FFF2-40B4-BE49-F238E27FC236}">
                  <a16:creationId xmlns:a16="http://schemas.microsoft.com/office/drawing/2014/main" id="{9D683B07-F69A-765B-9B10-FE1E741EF07A}"/>
                </a:ext>
              </a:extLst>
            </p:cNvPr>
            <p:cNvSpPr>
              <a:spLocks noChangeShapeType="1"/>
            </p:cNvSpPr>
            <p:nvPr/>
          </p:nvSpPr>
          <p:spPr bwMode="auto">
            <a:xfrm flipH="1" flipV="1">
              <a:off x="2544" y="2208"/>
              <a:ext cx="48" cy="192"/>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sp>
          <p:nvSpPr>
            <p:cNvPr id="68623" name="Line 9">
              <a:extLst>
                <a:ext uri="{FF2B5EF4-FFF2-40B4-BE49-F238E27FC236}">
                  <a16:creationId xmlns:a16="http://schemas.microsoft.com/office/drawing/2014/main" id="{242F3DAE-4D86-A1E3-A5AE-EA58D5B983A1}"/>
                </a:ext>
              </a:extLst>
            </p:cNvPr>
            <p:cNvSpPr>
              <a:spLocks noChangeShapeType="1"/>
            </p:cNvSpPr>
            <p:nvPr/>
          </p:nvSpPr>
          <p:spPr bwMode="auto">
            <a:xfrm>
              <a:off x="2160" y="1152"/>
              <a:ext cx="0" cy="576"/>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sp>
          <p:nvSpPr>
            <p:cNvPr id="68624" name="Line 10">
              <a:extLst>
                <a:ext uri="{FF2B5EF4-FFF2-40B4-BE49-F238E27FC236}">
                  <a16:creationId xmlns:a16="http://schemas.microsoft.com/office/drawing/2014/main" id="{75CBE4D9-F2B5-E489-98B1-0E91A1AA3E29}"/>
                </a:ext>
              </a:extLst>
            </p:cNvPr>
            <p:cNvSpPr>
              <a:spLocks noChangeShapeType="1"/>
            </p:cNvSpPr>
            <p:nvPr/>
          </p:nvSpPr>
          <p:spPr bwMode="auto">
            <a:xfrm>
              <a:off x="2496" y="120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sp>
          <p:nvSpPr>
            <p:cNvPr id="68625" name="Line 11">
              <a:extLst>
                <a:ext uri="{FF2B5EF4-FFF2-40B4-BE49-F238E27FC236}">
                  <a16:creationId xmlns:a16="http://schemas.microsoft.com/office/drawing/2014/main" id="{BB3B1214-CFF0-5345-E66F-3C80CCAD900F}"/>
                </a:ext>
              </a:extLst>
            </p:cNvPr>
            <p:cNvSpPr>
              <a:spLocks noChangeShapeType="1"/>
            </p:cNvSpPr>
            <p:nvPr/>
          </p:nvSpPr>
          <p:spPr bwMode="auto">
            <a:xfrm>
              <a:off x="2496" y="1152"/>
              <a:ext cx="0" cy="96"/>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sp>
          <p:nvSpPr>
            <p:cNvPr id="68626" name="Text Box 12">
              <a:extLst>
                <a:ext uri="{FF2B5EF4-FFF2-40B4-BE49-F238E27FC236}">
                  <a16:creationId xmlns:a16="http://schemas.microsoft.com/office/drawing/2014/main" id="{FE8F01EC-59AC-A3E3-B5AE-F7AAFF4B1C16}"/>
                </a:ext>
              </a:extLst>
            </p:cNvPr>
            <p:cNvSpPr txBox="1">
              <a:spLocks noChangeArrowheads="1"/>
            </p:cNvSpPr>
            <p:nvPr/>
          </p:nvSpPr>
          <p:spPr bwMode="auto">
            <a:xfrm>
              <a:off x="1920" y="912"/>
              <a:ext cx="792" cy="264"/>
            </a:xfrm>
            <a:prstGeom prst="rect">
              <a:avLst/>
            </a:prstGeom>
            <a:solidFill>
              <a:srgbClr val="FFFFFF"/>
            </a:solidFill>
            <a:ln w="9525">
              <a:solidFill>
                <a:srgbClr val="000000"/>
              </a:solidFill>
              <a:miter lim="800000"/>
              <a:headEnd/>
              <a:tailEnd/>
            </a:ln>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algn="ctr" eaLnBrk="1" hangingPunct="1"/>
              <a:r>
                <a:rPr lang="en-US" altLang="en-US" sz="4800" dirty="0">
                  <a:solidFill>
                    <a:srgbClr val="000000"/>
                  </a:solidFill>
                  <a:latin typeface="Arial" panose="020B0604020202020204" pitchFamily="34" charset="0"/>
                </a:rPr>
                <a:t>PM2.5 Particles collected at UCLA</a:t>
              </a:r>
              <a:endParaRPr lang="en-US" altLang="en-US" sz="4800" dirty="0">
                <a:solidFill>
                  <a:srgbClr val="000000"/>
                </a:solidFill>
                <a:latin typeface="Times New Roman" panose="02020603050405020304" pitchFamily="18" charset="0"/>
              </a:endParaRPr>
            </a:p>
            <a:p>
              <a:pPr eaLnBrk="1" hangingPunct="1"/>
              <a:endParaRPr lang="en-US" altLang="en-US" sz="4800" dirty="0">
                <a:latin typeface="Arial" panose="020B0604020202020204" pitchFamily="34" charset="0"/>
              </a:endParaRPr>
            </a:p>
          </p:txBody>
        </p:sp>
        <p:sp>
          <p:nvSpPr>
            <p:cNvPr id="68627" name="Line 13">
              <a:extLst>
                <a:ext uri="{FF2B5EF4-FFF2-40B4-BE49-F238E27FC236}">
                  <a16:creationId xmlns:a16="http://schemas.microsoft.com/office/drawing/2014/main" id="{463B1547-E1FA-39D6-19BF-6F4526C6BA6B}"/>
                </a:ext>
              </a:extLst>
            </p:cNvPr>
            <p:cNvSpPr>
              <a:spLocks noChangeShapeType="1"/>
            </p:cNvSpPr>
            <p:nvPr/>
          </p:nvSpPr>
          <p:spPr bwMode="auto">
            <a:xfrm flipV="1">
              <a:off x="3072" y="1488"/>
              <a:ext cx="96" cy="14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grpSp>
      <p:pic>
        <p:nvPicPr>
          <p:cNvPr id="68613" name="Picture 7" descr="aggregates_in_droplets_high_magn_smallImage">
            <a:extLst>
              <a:ext uri="{FF2B5EF4-FFF2-40B4-BE49-F238E27FC236}">
                <a16:creationId xmlns:a16="http://schemas.microsoft.com/office/drawing/2014/main" id="{F9405ED4-6381-3220-1F2E-7904CBCA0F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34876" y="8305801"/>
            <a:ext cx="510540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8614" name="Object 1">
            <a:extLst>
              <a:ext uri="{FF2B5EF4-FFF2-40B4-BE49-F238E27FC236}">
                <a16:creationId xmlns:a16="http://schemas.microsoft.com/office/drawing/2014/main" id="{3F8FB7E7-8D30-FB86-7F3A-048271444CCF}"/>
              </a:ext>
            </a:extLst>
          </p:cNvPr>
          <p:cNvGraphicFramePr>
            <a:graphicFrameLocks noChangeAspect="1"/>
          </p:cNvGraphicFramePr>
          <p:nvPr>
            <p:extLst>
              <p:ext uri="{D42A27DB-BD31-4B8C-83A1-F6EECF244321}">
                <p14:modId xmlns:p14="http://schemas.microsoft.com/office/powerpoint/2010/main" val="1322320715"/>
              </p:ext>
            </p:extLst>
          </p:nvPr>
        </p:nvGraphicFramePr>
        <p:xfrm>
          <a:off x="14167706" y="3928225"/>
          <a:ext cx="7620000" cy="5137150"/>
        </p:xfrm>
        <a:graphic>
          <a:graphicData uri="http://schemas.openxmlformats.org/presentationml/2006/ole">
            <mc:AlternateContent xmlns:mc="http://schemas.openxmlformats.org/markup-compatibility/2006">
              <mc:Choice xmlns:v="urn:schemas-microsoft-com:vml" Requires="v">
                <p:oleObj name="Document" r:id="rId5" imgW="10395000" imgH="7008840" progId="Word.Document.8">
                  <p:embed/>
                </p:oleObj>
              </mc:Choice>
              <mc:Fallback>
                <p:oleObj name="Document" r:id="rId5" imgW="10395000" imgH="7008840" progId="Word.Document.8">
                  <p:embed/>
                  <p:pic>
                    <p:nvPicPr>
                      <p:cNvPr id="68614" name="Object 1">
                        <a:extLst>
                          <a:ext uri="{FF2B5EF4-FFF2-40B4-BE49-F238E27FC236}">
                            <a16:creationId xmlns:a16="http://schemas.microsoft.com/office/drawing/2014/main" id="{3F8FB7E7-8D30-FB86-7F3A-048271444C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7706" y="3928225"/>
                        <a:ext cx="7620000" cy="513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5" name="Text Box 16">
            <a:extLst>
              <a:ext uri="{FF2B5EF4-FFF2-40B4-BE49-F238E27FC236}">
                <a16:creationId xmlns:a16="http://schemas.microsoft.com/office/drawing/2014/main" id="{E89E1956-A9BB-3BCD-3194-6695D3A59F32}"/>
              </a:ext>
            </a:extLst>
          </p:cNvPr>
          <p:cNvSpPr txBox="1">
            <a:spLocks noChangeArrowheads="1"/>
          </p:cNvSpPr>
          <p:nvPr/>
        </p:nvSpPr>
        <p:spPr bwMode="auto">
          <a:xfrm>
            <a:off x="21719264" y="3365500"/>
            <a:ext cx="36576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hangingPunct="1">
              <a:spcBef>
                <a:spcPct val="50000"/>
              </a:spcBef>
            </a:pPr>
            <a:r>
              <a:rPr lang="en-US" altLang="en-US" sz="5600" dirty="0">
                <a:solidFill>
                  <a:schemeClr val="tx2"/>
                </a:solidFill>
                <a:latin typeface="Arial" panose="020B0604020202020204" pitchFamily="34" charset="0"/>
              </a:rPr>
              <a:t>Diesel Exhaust </a:t>
            </a:r>
          </a:p>
        </p:txBody>
      </p:sp>
      <p:pic>
        <p:nvPicPr>
          <p:cNvPr id="68616" name="Picture 6" descr="aggregate_high_magn_smallImage">
            <a:extLst>
              <a:ext uri="{FF2B5EF4-FFF2-40B4-BE49-F238E27FC236}">
                <a16:creationId xmlns:a16="http://schemas.microsoft.com/office/drawing/2014/main" id="{0F243123-A483-82C5-5E1B-B95C08C9AC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54500" y="7461251"/>
            <a:ext cx="438150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7" name="Text Box 17">
            <a:extLst>
              <a:ext uri="{FF2B5EF4-FFF2-40B4-BE49-F238E27FC236}">
                <a16:creationId xmlns:a16="http://schemas.microsoft.com/office/drawing/2014/main" id="{D568773F-E27C-63E6-0E2B-8F41E949FAD8}"/>
              </a:ext>
            </a:extLst>
          </p:cNvPr>
          <p:cNvSpPr txBox="1">
            <a:spLocks noChangeArrowheads="1"/>
          </p:cNvSpPr>
          <p:nvPr/>
        </p:nvSpPr>
        <p:spPr bwMode="auto">
          <a:xfrm>
            <a:off x="18488026" y="11404600"/>
            <a:ext cx="36576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hangingPunct="1">
              <a:spcBef>
                <a:spcPct val="50000"/>
              </a:spcBef>
            </a:pPr>
            <a:r>
              <a:rPr lang="en-US" altLang="en-US" sz="4800">
                <a:solidFill>
                  <a:srgbClr val="FF0000"/>
                </a:solidFill>
                <a:latin typeface="Arial" panose="020B0604020202020204" pitchFamily="34" charset="0"/>
              </a:rPr>
              <a:t>Diesel Particle Close-up</a:t>
            </a:r>
          </a:p>
        </p:txBody>
      </p:sp>
      <p:sp>
        <p:nvSpPr>
          <p:cNvPr id="68618" name="Text Box 18">
            <a:extLst>
              <a:ext uri="{FF2B5EF4-FFF2-40B4-BE49-F238E27FC236}">
                <a16:creationId xmlns:a16="http://schemas.microsoft.com/office/drawing/2014/main" id="{E44B0493-EC7C-82D9-C3A7-28B5EA9BDCF3}"/>
              </a:ext>
            </a:extLst>
          </p:cNvPr>
          <p:cNvSpPr txBox="1">
            <a:spLocks noChangeArrowheads="1"/>
          </p:cNvSpPr>
          <p:nvPr/>
        </p:nvSpPr>
        <p:spPr bwMode="auto">
          <a:xfrm>
            <a:off x="13754100" y="11645900"/>
            <a:ext cx="3200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hangingPunct="1">
              <a:spcBef>
                <a:spcPct val="50000"/>
              </a:spcBef>
            </a:pPr>
            <a:r>
              <a:rPr lang="en-US" altLang="en-US" sz="5600">
                <a:solidFill>
                  <a:srgbClr val="FF0000"/>
                </a:solidFill>
                <a:latin typeface="Arial" panose="020B0604020202020204" pitchFamily="34" charset="0"/>
              </a:rPr>
              <a:t>PM2.5 particle</a:t>
            </a:r>
          </a:p>
        </p:txBody>
      </p:sp>
    </p:spTree>
    <p:extLst>
      <p:ext uri="{BB962C8B-B14F-4D97-AF65-F5344CB8AC3E}">
        <p14:creationId xmlns:p14="http://schemas.microsoft.com/office/powerpoint/2010/main" val="97579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78F3D39-46CE-4975-9173-8BB77758169D}"/>
              </a:ext>
            </a:extLst>
          </p:cNvPr>
          <p:cNvSpPr>
            <a:spLocks noGrp="1" noChangeArrowheads="1"/>
          </p:cNvSpPr>
          <p:nvPr>
            <p:ph type="title"/>
          </p:nvPr>
        </p:nvSpPr>
        <p:spPr>
          <a:xfrm>
            <a:off x="1017223" y="2046180"/>
            <a:ext cx="3604352" cy="1939926"/>
          </a:xfrm>
        </p:spPr>
        <p:txBody>
          <a:bodyPr>
            <a:no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hangingPunct="1">
              <a:defRPr/>
            </a:pPr>
            <a:r>
              <a:rPr lang="en-US" altLang="en-US" sz="6400" dirty="0">
                <a:solidFill>
                  <a:schemeClr val="accent6">
                    <a:lumMod val="75000"/>
                  </a:schemeClr>
                </a:solidFill>
                <a:latin typeface="Abadi" panose="020B0604020104020204" pitchFamily="34" charset="0"/>
              </a:rPr>
              <a:t>Where Particles Deposit Depends on Their Size</a:t>
            </a:r>
          </a:p>
        </p:txBody>
      </p:sp>
      <p:grpSp>
        <p:nvGrpSpPr>
          <p:cNvPr id="3" name="Group 2">
            <a:extLst>
              <a:ext uri="{FF2B5EF4-FFF2-40B4-BE49-F238E27FC236}">
                <a16:creationId xmlns:a16="http://schemas.microsoft.com/office/drawing/2014/main" id="{2CC5D197-6C4F-331F-094D-F2D6A67EC67A}"/>
              </a:ext>
            </a:extLst>
          </p:cNvPr>
          <p:cNvGrpSpPr/>
          <p:nvPr/>
        </p:nvGrpSpPr>
        <p:grpSpPr>
          <a:xfrm>
            <a:off x="6324599" y="2006601"/>
            <a:ext cx="17221200" cy="11531600"/>
            <a:chOff x="3048000" y="2184400"/>
            <a:chExt cx="17221200" cy="11531600"/>
          </a:xfrm>
        </p:grpSpPr>
        <p:pic>
          <p:nvPicPr>
            <p:cNvPr id="65539" name="Picture 3">
              <a:extLst>
                <a:ext uri="{FF2B5EF4-FFF2-40B4-BE49-F238E27FC236}">
                  <a16:creationId xmlns:a16="http://schemas.microsoft.com/office/drawing/2014/main" id="{FA1422E5-8856-1A3E-1DDF-C75E2F7D4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184400"/>
              <a:ext cx="17221200" cy="11531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a:extLst>
                <a:ext uri="{FF2B5EF4-FFF2-40B4-BE49-F238E27FC236}">
                  <a16:creationId xmlns:a16="http://schemas.microsoft.com/office/drawing/2014/main" id="{CCC75A24-FB5A-C487-AE0B-D2EB3396BCF2}"/>
                </a:ext>
              </a:extLst>
            </p:cNvPr>
            <p:cNvSpPr>
              <a:spLocks noChangeArrowheads="1"/>
            </p:cNvSpPr>
            <p:nvPr/>
          </p:nvSpPr>
          <p:spPr bwMode="auto">
            <a:xfrm>
              <a:off x="3048000" y="2286001"/>
              <a:ext cx="5486400" cy="1815882"/>
            </a:xfrm>
            <a:prstGeom prst="rect">
              <a:avLst/>
            </a:prstGeom>
            <a:solidFill>
              <a:srgbClr val="003399"/>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r>
                <a:rPr lang="en-US" altLang="en-US" sz="2800" b="1" dirty="0" err="1">
                  <a:solidFill>
                    <a:schemeClr val="bg1"/>
                  </a:solidFill>
                  <a:latin typeface="Arial" panose="020B0604020202020204" pitchFamily="34" charset="0"/>
                  <a:cs typeface="Arial" panose="020B0604020202020204" pitchFamily="34" charset="0"/>
                </a:rPr>
                <a:t>Movememt</a:t>
              </a:r>
              <a:r>
                <a:rPr lang="en-US" altLang="en-US" sz="2800" b="1" dirty="0">
                  <a:solidFill>
                    <a:schemeClr val="bg1"/>
                  </a:solidFill>
                  <a:latin typeface="Arial" panose="020B0604020202020204" pitchFamily="34" charset="0"/>
                  <a:cs typeface="Arial" panose="020B0604020202020204" pitchFamily="34" charset="0"/>
                </a:rPr>
                <a:t> of ultrafine particles along sensory neurons </a:t>
              </a:r>
              <a:r>
                <a:rPr lang="en-US" altLang="en-US" sz="2800" b="1" dirty="0">
                  <a:solidFill>
                    <a:schemeClr val="bg1"/>
                  </a:solidFill>
                  <a:latin typeface="Arial" panose="020B0604020202020204" pitchFamily="34" charset="0"/>
                  <a:cs typeface="Arial" panose="020B0604020202020204" pitchFamily="34" charset="0"/>
                  <a:sym typeface="Wingdings" panose="05000000000000000000" pitchFamily="2" charset="2"/>
                </a:rPr>
                <a:t> </a:t>
              </a:r>
              <a:r>
                <a:rPr lang="en-US" altLang="en-US" sz="2800" b="1" dirty="0">
                  <a:solidFill>
                    <a:schemeClr val="bg1"/>
                  </a:solidFill>
                  <a:latin typeface="Arial" panose="020B0604020202020204" pitchFamily="34" charset="0"/>
                  <a:cs typeface="Arial" panose="020B0604020202020204" pitchFamily="34" charset="0"/>
                </a:rPr>
                <a:t>(neurodegeneration)</a:t>
              </a:r>
            </a:p>
          </p:txBody>
        </p:sp>
        <p:sp>
          <p:nvSpPr>
            <p:cNvPr id="65541" name="Line 5">
              <a:extLst>
                <a:ext uri="{FF2B5EF4-FFF2-40B4-BE49-F238E27FC236}">
                  <a16:creationId xmlns:a16="http://schemas.microsoft.com/office/drawing/2014/main" id="{D4D90C65-E7B0-A68D-DE66-A41E3950C476}"/>
                </a:ext>
              </a:extLst>
            </p:cNvPr>
            <p:cNvSpPr>
              <a:spLocks noChangeShapeType="1"/>
            </p:cNvSpPr>
            <p:nvPr/>
          </p:nvSpPr>
          <p:spPr bwMode="auto">
            <a:xfrm flipH="1" flipV="1">
              <a:off x="8077200" y="2743200"/>
              <a:ext cx="1066800" cy="1524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sp>
          <p:nvSpPr>
            <p:cNvPr id="65542" name="Rectangle 6">
              <a:extLst>
                <a:ext uri="{FF2B5EF4-FFF2-40B4-BE49-F238E27FC236}">
                  <a16:creationId xmlns:a16="http://schemas.microsoft.com/office/drawing/2014/main" id="{0F9D1E26-B66F-D8F4-454E-4B756F0AA0E6}"/>
                </a:ext>
              </a:extLst>
            </p:cNvPr>
            <p:cNvSpPr>
              <a:spLocks noChangeArrowheads="1"/>
            </p:cNvSpPr>
            <p:nvPr/>
          </p:nvSpPr>
          <p:spPr bwMode="auto">
            <a:xfrm>
              <a:off x="10820400" y="7772401"/>
              <a:ext cx="6248400" cy="954107"/>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r>
                <a:rPr lang="en-US" altLang="en-US" sz="2800" b="1" dirty="0">
                  <a:solidFill>
                    <a:schemeClr val="bg1"/>
                  </a:solidFill>
                  <a:latin typeface="Times New Roman" panose="02020603050405020304" pitchFamily="18" charset="0"/>
                </a:rPr>
                <a:t>Transfer of ultrafines to circulatory system</a:t>
              </a:r>
            </a:p>
          </p:txBody>
        </p:sp>
        <p:sp>
          <p:nvSpPr>
            <p:cNvPr id="65543" name="Line 7">
              <a:extLst>
                <a:ext uri="{FF2B5EF4-FFF2-40B4-BE49-F238E27FC236}">
                  <a16:creationId xmlns:a16="http://schemas.microsoft.com/office/drawing/2014/main" id="{7D437664-EB48-C9F7-B6CA-7D3660046862}"/>
                </a:ext>
              </a:extLst>
            </p:cNvPr>
            <p:cNvSpPr>
              <a:spLocks noChangeShapeType="1"/>
            </p:cNvSpPr>
            <p:nvPr/>
          </p:nvSpPr>
          <p:spPr bwMode="auto">
            <a:xfrm flipH="1" flipV="1">
              <a:off x="7924800" y="3352800"/>
              <a:ext cx="914400" cy="2895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sp>
          <p:nvSpPr>
            <p:cNvPr id="65544" name="Line 8">
              <a:extLst>
                <a:ext uri="{FF2B5EF4-FFF2-40B4-BE49-F238E27FC236}">
                  <a16:creationId xmlns:a16="http://schemas.microsoft.com/office/drawing/2014/main" id="{370F633E-0283-CEAC-46CE-D50A0E036701}"/>
                </a:ext>
              </a:extLst>
            </p:cNvPr>
            <p:cNvSpPr>
              <a:spLocks noChangeShapeType="1"/>
            </p:cNvSpPr>
            <p:nvPr/>
          </p:nvSpPr>
          <p:spPr bwMode="auto">
            <a:xfrm flipH="1" flipV="1">
              <a:off x="14782800" y="8839200"/>
              <a:ext cx="1371600" cy="1981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sp>
          <p:nvSpPr>
            <p:cNvPr id="65545" name="Line 9">
              <a:extLst>
                <a:ext uri="{FF2B5EF4-FFF2-40B4-BE49-F238E27FC236}">
                  <a16:creationId xmlns:a16="http://schemas.microsoft.com/office/drawing/2014/main" id="{081CFD0A-8D7A-4643-8977-62FEA8D2E07E}"/>
                </a:ext>
              </a:extLst>
            </p:cNvPr>
            <p:cNvSpPr>
              <a:spLocks noChangeShapeType="1"/>
            </p:cNvSpPr>
            <p:nvPr/>
          </p:nvSpPr>
          <p:spPr bwMode="auto">
            <a:xfrm flipV="1">
              <a:off x="10668000" y="8686800"/>
              <a:ext cx="609600" cy="1676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sp>
          <p:nvSpPr>
            <p:cNvPr id="65546" name="Line 10">
              <a:extLst>
                <a:ext uri="{FF2B5EF4-FFF2-40B4-BE49-F238E27FC236}">
                  <a16:creationId xmlns:a16="http://schemas.microsoft.com/office/drawing/2014/main" id="{49C71E42-F863-50A6-2CFA-A9ECD2546AE0}"/>
                </a:ext>
              </a:extLst>
            </p:cNvPr>
            <p:cNvSpPr>
              <a:spLocks noChangeShapeType="1"/>
            </p:cNvSpPr>
            <p:nvPr/>
          </p:nvSpPr>
          <p:spPr bwMode="auto">
            <a:xfrm flipH="1">
              <a:off x="9296400" y="2895600"/>
              <a:ext cx="2590800" cy="1981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sp>
          <p:nvSpPr>
            <p:cNvPr id="65548" name="Line 12">
              <a:extLst>
                <a:ext uri="{FF2B5EF4-FFF2-40B4-BE49-F238E27FC236}">
                  <a16:creationId xmlns:a16="http://schemas.microsoft.com/office/drawing/2014/main" id="{8680F9D2-9C22-1B11-BFB9-89ABDCF58FBE}"/>
                </a:ext>
              </a:extLst>
            </p:cNvPr>
            <p:cNvSpPr>
              <a:spLocks noChangeShapeType="1"/>
            </p:cNvSpPr>
            <p:nvPr/>
          </p:nvSpPr>
          <p:spPr bwMode="auto">
            <a:xfrm flipH="1">
              <a:off x="8991600" y="3962400"/>
              <a:ext cx="3200400" cy="426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sp>
          <p:nvSpPr>
            <p:cNvPr id="65549" name="Rectangle 13">
              <a:extLst>
                <a:ext uri="{FF2B5EF4-FFF2-40B4-BE49-F238E27FC236}">
                  <a16:creationId xmlns:a16="http://schemas.microsoft.com/office/drawing/2014/main" id="{F4E588F8-AB97-D3F5-BEFC-55C3BAC0415C}"/>
                </a:ext>
              </a:extLst>
            </p:cNvPr>
            <p:cNvSpPr>
              <a:spLocks noChangeArrowheads="1"/>
            </p:cNvSpPr>
            <p:nvPr/>
          </p:nvSpPr>
          <p:spPr bwMode="auto">
            <a:xfrm>
              <a:off x="7247285" y="11574801"/>
              <a:ext cx="9144000" cy="1015663"/>
            </a:xfrm>
            <a:prstGeom prst="rect">
              <a:avLst/>
            </a:prstGeom>
            <a:solidFill>
              <a:srgbClr val="66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r>
                <a:rPr lang="en-US" altLang="en-US" sz="2800" b="1" dirty="0">
                  <a:solidFill>
                    <a:schemeClr val="bg1"/>
                  </a:solidFill>
                  <a:latin typeface="Times New Roman" panose="02020603050405020304" pitchFamily="18" charset="0"/>
                </a:rPr>
                <a:t>0.1 micron &lt; </a:t>
              </a:r>
              <a:r>
                <a:rPr lang="en-US" altLang="en-US" sz="3200" b="1" dirty="0">
                  <a:solidFill>
                    <a:schemeClr val="bg1"/>
                  </a:solidFill>
                  <a:latin typeface="Times New Roman" panose="02020603050405020304" pitchFamily="18" charset="0"/>
                </a:rPr>
                <a:t>Fine particles</a:t>
              </a:r>
              <a:r>
                <a:rPr lang="en-US" altLang="en-US" sz="2800" b="1" dirty="0">
                  <a:solidFill>
                    <a:schemeClr val="bg1"/>
                  </a:solidFill>
                  <a:latin typeface="Times New Roman" panose="02020603050405020304" pitchFamily="18" charset="0"/>
                </a:rPr>
                <a:t> &lt; 2.5 microns </a:t>
              </a:r>
            </a:p>
            <a:p>
              <a:r>
                <a:rPr lang="en-US" altLang="en-US" sz="2800" b="1" dirty="0">
                  <a:solidFill>
                    <a:schemeClr val="bg1"/>
                  </a:solidFill>
                  <a:latin typeface="Times New Roman" panose="02020603050405020304" pitchFamily="18" charset="0"/>
                </a:rPr>
                <a:t>Penetrate into Alveoli. Body cannot remove them.</a:t>
              </a:r>
            </a:p>
          </p:txBody>
        </p:sp>
        <p:sp>
          <p:nvSpPr>
            <p:cNvPr id="65550" name="Line 14">
              <a:extLst>
                <a:ext uri="{FF2B5EF4-FFF2-40B4-BE49-F238E27FC236}">
                  <a16:creationId xmlns:a16="http://schemas.microsoft.com/office/drawing/2014/main" id="{D16D14BF-C41A-0703-E23E-D46337A1E9F8}"/>
                </a:ext>
              </a:extLst>
            </p:cNvPr>
            <p:cNvSpPr>
              <a:spLocks noChangeShapeType="1"/>
            </p:cNvSpPr>
            <p:nvPr/>
          </p:nvSpPr>
          <p:spPr bwMode="auto">
            <a:xfrm flipH="1">
              <a:off x="7467600" y="9296400"/>
              <a:ext cx="304800" cy="2133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sp>
          <p:nvSpPr>
            <p:cNvPr id="65551" name="Line 15">
              <a:extLst>
                <a:ext uri="{FF2B5EF4-FFF2-40B4-BE49-F238E27FC236}">
                  <a16:creationId xmlns:a16="http://schemas.microsoft.com/office/drawing/2014/main" id="{3E7C3E11-14CF-E3EB-2BDF-95C5F4708836}"/>
                </a:ext>
              </a:extLst>
            </p:cNvPr>
            <p:cNvSpPr>
              <a:spLocks noChangeShapeType="1"/>
            </p:cNvSpPr>
            <p:nvPr/>
          </p:nvSpPr>
          <p:spPr bwMode="auto">
            <a:xfrm flipH="1">
              <a:off x="16002000" y="9601200"/>
              <a:ext cx="2133600" cy="2438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endParaRPr lang="en-US"/>
            </a:p>
          </p:txBody>
        </p:sp>
      </p:grpSp>
      <p:sp>
        <p:nvSpPr>
          <p:cNvPr id="65547" name="Rectangle 11">
            <a:extLst>
              <a:ext uri="{FF2B5EF4-FFF2-40B4-BE49-F238E27FC236}">
                <a16:creationId xmlns:a16="http://schemas.microsoft.com/office/drawing/2014/main" id="{942853F2-0722-3057-3693-A6AA695EA076}"/>
              </a:ext>
            </a:extLst>
          </p:cNvPr>
          <p:cNvSpPr>
            <a:spLocks noChangeArrowheads="1"/>
          </p:cNvSpPr>
          <p:nvPr/>
        </p:nvSpPr>
        <p:spPr bwMode="auto">
          <a:xfrm>
            <a:off x="14401799" y="2427202"/>
            <a:ext cx="9144000" cy="1384995"/>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r>
              <a:rPr lang="en-US" altLang="en-US" sz="2800" b="1" dirty="0">
                <a:solidFill>
                  <a:schemeClr val="bg1"/>
                </a:solidFill>
                <a:latin typeface="Arial" panose="020B0604020202020204" pitchFamily="34" charset="0"/>
                <a:cs typeface="Arial" panose="020B0604020202020204" pitchFamily="34" charset="0"/>
              </a:rPr>
              <a:t>Coarse Particles, &gt; 2.5 microns</a:t>
            </a:r>
          </a:p>
          <a:p>
            <a:r>
              <a:rPr lang="en-US" altLang="en-US" sz="2800" b="1" dirty="0">
                <a:solidFill>
                  <a:schemeClr val="bg1"/>
                </a:solidFill>
                <a:latin typeface="Arial" panose="020B0604020202020204" pitchFamily="34" charset="0"/>
                <a:cs typeface="Arial" panose="020B0604020202020204" pitchFamily="34" charset="0"/>
              </a:rPr>
              <a:t>Deposit in upper airways, where they are removed by cilia but likely exacerbate Asthma</a:t>
            </a:r>
          </a:p>
        </p:txBody>
      </p:sp>
    </p:spTree>
    <p:extLst>
      <p:ext uri="{BB962C8B-B14F-4D97-AF65-F5344CB8AC3E}">
        <p14:creationId xmlns:p14="http://schemas.microsoft.com/office/powerpoint/2010/main" val="67762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100A-DAB1-B74D-C90C-7956A1E77C34}"/>
              </a:ext>
            </a:extLst>
          </p:cNvPr>
          <p:cNvSpPr>
            <a:spLocks noGrp="1"/>
          </p:cNvSpPr>
          <p:nvPr>
            <p:ph type="title"/>
          </p:nvPr>
        </p:nvSpPr>
        <p:spPr>
          <a:xfrm>
            <a:off x="0" y="2803022"/>
            <a:ext cx="10309951" cy="3645903"/>
          </a:xfrm>
        </p:spPr>
        <p:txBody>
          <a:bodyPr>
            <a:normAutofit fontScale="90000"/>
          </a:bodyPr>
          <a:lstStyle/>
          <a:p>
            <a:r>
              <a:rPr lang="en-US" dirty="0">
                <a:solidFill>
                  <a:schemeClr val="accent6">
                    <a:lumMod val="75000"/>
                  </a:schemeClr>
                </a:solidFill>
              </a:rPr>
              <a:t>There is Growing Concern about Ultrafine Particles, which Dominate the Numbers but Contribute little to Mass</a:t>
            </a:r>
          </a:p>
        </p:txBody>
      </p:sp>
      <p:sp>
        <p:nvSpPr>
          <p:cNvPr id="4" name="Slide Number Placeholder 3">
            <a:extLst>
              <a:ext uri="{FF2B5EF4-FFF2-40B4-BE49-F238E27FC236}">
                <a16:creationId xmlns:a16="http://schemas.microsoft.com/office/drawing/2014/main" id="{1E27D9E6-BC42-2C92-5FAE-3996EE68AAFB}"/>
              </a:ext>
            </a:extLst>
          </p:cNvPr>
          <p:cNvSpPr>
            <a:spLocks noGrp="1"/>
          </p:cNvSpPr>
          <p:nvPr>
            <p:ph type="sldNum" sz="quarter" idx="12"/>
          </p:nvPr>
        </p:nvSpPr>
        <p:spPr/>
        <p:txBody>
          <a:bodyPr/>
          <a:lstStyle/>
          <a:p>
            <a:fld id="{D57F1E4F-1CFF-5643-939E-217C01CDF565}" type="slidenum">
              <a:rPr lang="en-US" smtClean="0"/>
              <a:pPr/>
              <a:t>19</a:t>
            </a:fld>
            <a:endParaRPr lang="en-US"/>
          </a:p>
        </p:txBody>
      </p:sp>
      <p:pic>
        <p:nvPicPr>
          <p:cNvPr id="5" name="Picture 2" descr="See the source image">
            <a:extLst>
              <a:ext uri="{FF2B5EF4-FFF2-40B4-BE49-F238E27FC236}">
                <a16:creationId xmlns:a16="http://schemas.microsoft.com/office/drawing/2014/main" id="{E3ED21A8-7544-D984-B022-BB3F8132E1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98328" y="2803022"/>
            <a:ext cx="13838174" cy="87750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F6F3400-9A16-632C-A439-E0EB5FEF4328}"/>
              </a:ext>
            </a:extLst>
          </p:cNvPr>
          <p:cNvCxnSpPr/>
          <p:nvPr/>
        </p:nvCxnSpPr>
        <p:spPr>
          <a:xfrm flipV="1">
            <a:off x="17469853" y="3272589"/>
            <a:ext cx="0" cy="6689558"/>
          </a:xfrm>
          <a:prstGeom prst="line">
            <a:avLst/>
          </a:prstGeom>
          <a:ln w="57150">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7" name="Straight Connector 6">
            <a:extLst>
              <a:ext uri="{FF2B5EF4-FFF2-40B4-BE49-F238E27FC236}">
                <a16:creationId xmlns:a16="http://schemas.microsoft.com/office/drawing/2014/main" id="{83D6ADB5-F211-7733-7966-1CAA2D68828E}"/>
              </a:ext>
            </a:extLst>
          </p:cNvPr>
          <p:cNvCxnSpPr/>
          <p:nvPr/>
        </p:nvCxnSpPr>
        <p:spPr>
          <a:xfrm flipV="1">
            <a:off x="21327979" y="3272589"/>
            <a:ext cx="0" cy="6689558"/>
          </a:xfrm>
          <a:prstGeom prst="line">
            <a:avLst/>
          </a:prstGeom>
          <a:ln w="57150">
            <a:solidFill>
              <a:srgbClr val="FF0000"/>
            </a:solidFill>
          </a:ln>
        </p:spPr>
        <p:style>
          <a:lnRef idx="3">
            <a:schemeClr val="accent6"/>
          </a:lnRef>
          <a:fillRef idx="0">
            <a:schemeClr val="accent6"/>
          </a:fillRef>
          <a:effectRef idx="2">
            <a:schemeClr val="accent6"/>
          </a:effectRef>
          <a:fontRef idx="minor">
            <a:schemeClr val="tx1"/>
          </a:fontRef>
        </p:style>
      </p:cxnSp>
      <p:sp>
        <p:nvSpPr>
          <p:cNvPr id="8" name="TextBox 7">
            <a:extLst>
              <a:ext uri="{FF2B5EF4-FFF2-40B4-BE49-F238E27FC236}">
                <a16:creationId xmlns:a16="http://schemas.microsoft.com/office/drawing/2014/main" id="{83CC88E3-F0F2-0C07-813F-9C248B5DF26E}"/>
              </a:ext>
            </a:extLst>
          </p:cNvPr>
          <p:cNvSpPr txBox="1"/>
          <p:nvPr/>
        </p:nvSpPr>
        <p:spPr>
          <a:xfrm>
            <a:off x="11498144" y="3767756"/>
            <a:ext cx="2919660" cy="923330"/>
          </a:xfrm>
          <a:prstGeom prst="rect">
            <a:avLst/>
          </a:prstGeom>
          <a:noFill/>
          <a:ln>
            <a:noFill/>
          </a:ln>
        </p:spPr>
        <p:txBody>
          <a:bodyPr wrap="square" rtlCol="0">
            <a:spAutoFit/>
          </a:bodyPr>
          <a:lstStyle/>
          <a:p>
            <a:r>
              <a:rPr lang="en-US" sz="5400" dirty="0">
                <a:solidFill>
                  <a:srgbClr val="FF0000"/>
                </a:solidFill>
              </a:rPr>
              <a:t>Ultrafine</a:t>
            </a:r>
          </a:p>
        </p:txBody>
      </p:sp>
      <p:sp>
        <p:nvSpPr>
          <p:cNvPr id="9" name="TextBox 8">
            <a:extLst>
              <a:ext uri="{FF2B5EF4-FFF2-40B4-BE49-F238E27FC236}">
                <a16:creationId xmlns:a16="http://schemas.microsoft.com/office/drawing/2014/main" id="{CB5A0650-E08D-AB4D-02C5-5681268DFF85}"/>
              </a:ext>
            </a:extLst>
          </p:cNvPr>
          <p:cNvSpPr txBox="1"/>
          <p:nvPr/>
        </p:nvSpPr>
        <p:spPr>
          <a:xfrm>
            <a:off x="19299365" y="6396335"/>
            <a:ext cx="2919660" cy="923330"/>
          </a:xfrm>
          <a:prstGeom prst="rect">
            <a:avLst/>
          </a:prstGeom>
          <a:noFill/>
          <a:ln>
            <a:noFill/>
          </a:ln>
        </p:spPr>
        <p:txBody>
          <a:bodyPr wrap="square" rtlCol="0">
            <a:spAutoFit/>
          </a:bodyPr>
          <a:lstStyle/>
          <a:p>
            <a:r>
              <a:rPr lang="en-US" sz="5400" dirty="0">
                <a:solidFill>
                  <a:srgbClr val="FF0000"/>
                </a:solidFill>
              </a:rPr>
              <a:t>Fine</a:t>
            </a:r>
          </a:p>
        </p:txBody>
      </p:sp>
      <p:sp>
        <p:nvSpPr>
          <p:cNvPr id="10" name="TextBox 9">
            <a:extLst>
              <a:ext uri="{FF2B5EF4-FFF2-40B4-BE49-F238E27FC236}">
                <a16:creationId xmlns:a16="http://schemas.microsoft.com/office/drawing/2014/main" id="{15B0A3D4-A4EE-AA2F-7DE0-8EB282089892}"/>
              </a:ext>
            </a:extLst>
          </p:cNvPr>
          <p:cNvSpPr txBox="1"/>
          <p:nvPr/>
        </p:nvSpPr>
        <p:spPr>
          <a:xfrm>
            <a:off x="21731931" y="4232680"/>
            <a:ext cx="2919660" cy="923330"/>
          </a:xfrm>
          <a:prstGeom prst="rect">
            <a:avLst/>
          </a:prstGeom>
          <a:noFill/>
          <a:ln>
            <a:noFill/>
          </a:ln>
        </p:spPr>
        <p:txBody>
          <a:bodyPr wrap="square" rtlCol="0">
            <a:spAutoFit/>
          </a:bodyPr>
          <a:lstStyle/>
          <a:p>
            <a:r>
              <a:rPr lang="en-US" sz="5400" dirty="0">
                <a:solidFill>
                  <a:srgbClr val="FF0000"/>
                </a:solidFill>
              </a:rPr>
              <a:t>Coarse</a:t>
            </a:r>
          </a:p>
        </p:txBody>
      </p:sp>
      <p:sp>
        <p:nvSpPr>
          <p:cNvPr id="11" name="TextBox 10">
            <a:extLst>
              <a:ext uri="{FF2B5EF4-FFF2-40B4-BE49-F238E27FC236}">
                <a16:creationId xmlns:a16="http://schemas.microsoft.com/office/drawing/2014/main" id="{F1B020DB-9590-C2F9-4562-33C080EC22FC}"/>
              </a:ext>
            </a:extLst>
          </p:cNvPr>
          <p:cNvSpPr txBox="1"/>
          <p:nvPr/>
        </p:nvSpPr>
        <p:spPr>
          <a:xfrm>
            <a:off x="16825228" y="2419747"/>
            <a:ext cx="2919660" cy="923330"/>
          </a:xfrm>
          <a:prstGeom prst="rect">
            <a:avLst/>
          </a:prstGeom>
          <a:noFill/>
          <a:ln>
            <a:noFill/>
          </a:ln>
        </p:spPr>
        <p:txBody>
          <a:bodyPr wrap="square" rtlCol="0">
            <a:spAutoFit/>
          </a:bodyPr>
          <a:lstStyle/>
          <a:p>
            <a:r>
              <a:rPr lang="en-US" sz="5400" dirty="0">
                <a:solidFill>
                  <a:srgbClr val="FF0000"/>
                </a:solidFill>
              </a:rPr>
              <a:t>0.1</a:t>
            </a:r>
            <a:r>
              <a:rPr lang="en-US" sz="5400" dirty="0">
                <a:solidFill>
                  <a:schemeClr val="accent6">
                    <a:lumMod val="75000"/>
                  </a:schemeClr>
                </a:solidFill>
              </a:rPr>
              <a:t> </a:t>
            </a:r>
            <a:r>
              <a:rPr lang="en-US" sz="5400" dirty="0">
                <a:solidFill>
                  <a:srgbClr val="7030A0"/>
                </a:solidFill>
              </a:rPr>
              <a:t>0.3</a:t>
            </a:r>
          </a:p>
        </p:txBody>
      </p:sp>
      <p:sp>
        <p:nvSpPr>
          <p:cNvPr id="13" name="TextBox 12">
            <a:extLst>
              <a:ext uri="{FF2B5EF4-FFF2-40B4-BE49-F238E27FC236}">
                <a16:creationId xmlns:a16="http://schemas.microsoft.com/office/drawing/2014/main" id="{988CEFC3-C0E5-5594-68DA-74492E58CB92}"/>
              </a:ext>
            </a:extLst>
          </p:cNvPr>
          <p:cNvSpPr txBox="1"/>
          <p:nvPr/>
        </p:nvSpPr>
        <p:spPr>
          <a:xfrm>
            <a:off x="20759195" y="2380728"/>
            <a:ext cx="2919660" cy="923330"/>
          </a:xfrm>
          <a:prstGeom prst="rect">
            <a:avLst/>
          </a:prstGeom>
          <a:noFill/>
          <a:ln>
            <a:noFill/>
          </a:ln>
        </p:spPr>
        <p:txBody>
          <a:bodyPr wrap="square" rtlCol="0">
            <a:spAutoFit/>
          </a:bodyPr>
          <a:lstStyle/>
          <a:p>
            <a:r>
              <a:rPr lang="en-US" sz="5400" dirty="0">
                <a:solidFill>
                  <a:srgbClr val="FF0000"/>
                </a:solidFill>
              </a:rPr>
              <a:t>2.5 µM</a:t>
            </a:r>
          </a:p>
        </p:txBody>
      </p:sp>
      <p:cxnSp>
        <p:nvCxnSpPr>
          <p:cNvPr id="14" name="Straight Connector 13">
            <a:extLst>
              <a:ext uri="{FF2B5EF4-FFF2-40B4-BE49-F238E27FC236}">
                <a16:creationId xmlns:a16="http://schemas.microsoft.com/office/drawing/2014/main" id="{A2E218B4-C7AC-9A6A-88DE-C442F9FE06ED}"/>
              </a:ext>
            </a:extLst>
          </p:cNvPr>
          <p:cNvCxnSpPr/>
          <p:nvPr/>
        </p:nvCxnSpPr>
        <p:spPr>
          <a:xfrm flipV="1">
            <a:off x="18432384" y="3343077"/>
            <a:ext cx="0" cy="6689558"/>
          </a:xfrm>
          <a:prstGeom prst="line">
            <a:avLst/>
          </a:prstGeom>
          <a:ln w="57150">
            <a:solidFill>
              <a:srgbClr val="7030A0"/>
            </a:solidFill>
            <a:prstDash val="sysDash"/>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82BA5FEA-38CD-5B02-10DA-20EBD98846C0}"/>
              </a:ext>
            </a:extLst>
          </p:cNvPr>
          <p:cNvSpPr txBox="1"/>
          <p:nvPr/>
        </p:nvSpPr>
        <p:spPr>
          <a:xfrm>
            <a:off x="18432384" y="11809607"/>
            <a:ext cx="5374100" cy="1200329"/>
          </a:xfrm>
          <a:prstGeom prst="rect">
            <a:avLst/>
          </a:prstGeom>
          <a:noFill/>
          <a:ln>
            <a:noFill/>
          </a:ln>
        </p:spPr>
        <p:txBody>
          <a:bodyPr wrap="square" rtlCol="0">
            <a:spAutoFit/>
          </a:bodyPr>
          <a:lstStyle/>
          <a:p>
            <a:r>
              <a:rPr lang="en-US" sz="3600" dirty="0">
                <a:solidFill>
                  <a:srgbClr val="7030A0"/>
                </a:solidFill>
              </a:rPr>
              <a:t>Lower limit for optical scattering measurements</a:t>
            </a:r>
          </a:p>
        </p:txBody>
      </p:sp>
      <p:cxnSp>
        <p:nvCxnSpPr>
          <p:cNvPr id="17" name="Straight Arrow Connector 16">
            <a:extLst>
              <a:ext uri="{FF2B5EF4-FFF2-40B4-BE49-F238E27FC236}">
                <a16:creationId xmlns:a16="http://schemas.microsoft.com/office/drawing/2014/main" id="{DC031DA6-CAEC-631C-D137-833DF237D59F}"/>
              </a:ext>
            </a:extLst>
          </p:cNvPr>
          <p:cNvCxnSpPr/>
          <p:nvPr/>
        </p:nvCxnSpPr>
        <p:spPr>
          <a:xfrm flipH="1" flipV="1">
            <a:off x="18432384" y="10234863"/>
            <a:ext cx="705848" cy="1574744"/>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C2262AA2-2CB1-826A-FCF6-59FAB3CE03E9}"/>
              </a:ext>
            </a:extLst>
          </p:cNvPr>
          <p:cNvSpPr/>
          <p:nvPr/>
        </p:nvSpPr>
        <p:spPr>
          <a:xfrm>
            <a:off x="18432384" y="3343077"/>
            <a:ext cx="5117423" cy="6619070"/>
          </a:xfrm>
          <a:prstGeom prst="rect">
            <a:avLst/>
          </a:prstGeom>
          <a:solidFill>
            <a:srgbClr val="7030A0">
              <a:alpha val="12157"/>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8181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64C3-62D5-1358-C220-E83B06BAB90E}"/>
              </a:ext>
            </a:extLst>
          </p:cNvPr>
          <p:cNvSpPr>
            <a:spLocks noGrp="1"/>
          </p:cNvSpPr>
          <p:nvPr>
            <p:ph type="title"/>
          </p:nvPr>
        </p:nvSpPr>
        <p:spPr>
          <a:xfrm>
            <a:off x="720436" y="2488914"/>
            <a:ext cx="22952364" cy="2286000"/>
          </a:xfrm>
        </p:spPr>
        <p:txBody>
          <a:bodyPr anchor="ctr">
            <a:normAutofit/>
          </a:bodyPr>
          <a:lstStyle/>
          <a:p>
            <a:r>
              <a:rPr lang="en-US" dirty="0"/>
              <a:t>Outline</a:t>
            </a:r>
          </a:p>
        </p:txBody>
      </p:sp>
      <p:sp>
        <p:nvSpPr>
          <p:cNvPr id="8" name="Content Placeholder 2">
            <a:extLst>
              <a:ext uri="{FF2B5EF4-FFF2-40B4-BE49-F238E27FC236}">
                <a16:creationId xmlns:a16="http://schemas.microsoft.com/office/drawing/2014/main" id="{153A3E9F-6E57-19D6-6610-BA32E9FF4FD7}"/>
              </a:ext>
            </a:extLst>
          </p:cNvPr>
          <p:cNvSpPr>
            <a:spLocks noGrp="1"/>
          </p:cNvSpPr>
          <p:nvPr>
            <p:ph type="body" sz="quarter" idx="10"/>
          </p:nvPr>
        </p:nvSpPr>
        <p:spPr>
          <a:xfrm>
            <a:off x="720437" y="5162262"/>
            <a:ext cx="23130162" cy="6572540"/>
          </a:xfrm>
        </p:spPr>
        <p:txBody>
          <a:bodyPr>
            <a:normAutofit/>
          </a:bodyPr>
          <a:lstStyle/>
          <a:p>
            <a:r>
              <a:rPr lang="en-US" sz="6000" b="1" dirty="0"/>
              <a:t>Air pollution history &amp; Sources</a:t>
            </a:r>
          </a:p>
          <a:p>
            <a:r>
              <a:rPr lang="en-US" dirty="0"/>
              <a:t>Who is impacted by air pollution and where</a:t>
            </a:r>
          </a:p>
          <a:p>
            <a:r>
              <a:rPr lang="en-US" dirty="0"/>
              <a:t>What are the pollutants and which do we regulate</a:t>
            </a:r>
          </a:p>
          <a:p>
            <a:r>
              <a:rPr lang="en-US" dirty="0"/>
              <a:t>Measuring pollutants</a:t>
            </a:r>
          </a:p>
          <a:p>
            <a:r>
              <a:rPr lang="en-US" dirty="0"/>
              <a:t>Particulate matter: the largest killer</a:t>
            </a:r>
          </a:p>
          <a:p>
            <a:r>
              <a:rPr lang="en-US" dirty="0"/>
              <a:t>Trends of major pollutants over time</a:t>
            </a:r>
          </a:p>
          <a:p>
            <a:endParaRPr lang="en-US" dirty="0"/>
          </a:p>
          <a:p>
            <a:endParaRPr lang="en-US" dirty="0"/>
          </a:p>
        </p:txBody>
      </p:sp>
      <p:sp>
        <p:nvSpPr>
          <p:cNvPr id="4" name="Slide Number Placeholder 3" hidden="1">
            <a:extLst>
              <a:ext uri="{FF2B5EF4-FFF2-40B4-BE49-F238E27FC236}">
                <a16:creationId xmlns:a16="http://schemas.microsoft.com/office/drawing/2014/main" id="{F5C895D2-5B80-8A69-8D2C-71C97CDD77BE}"/>
              </a:ext>
            </a:extLst>
          </p:cNvPr>
          <p:cNvSpPr>
            <a:spLocks noGrp="1"/>
          </p:cNvSpPr>
          <p:nvPr>
            <p:ph type="sldNum" sz="quarter" idx="4294967295"/>
          </p:nvPr>
        </p:nvSpPr>
        <p:spPr>
          <a:xfrm>
            <a:off x="22534035" y="12964492"/>
            <a:ext cx="1507067" cy="730250"/>
          </a:xfrm>
        </p:spPr>
        <p:txBody>
          <a:bodyPr/>
          <a:lstStyle/>
          <a:p>
            <a:pPr>
              <a:spcAft>
                <a:spcPts val="600"/>
              </a:spcAft>
            </a:pPr>
            <a:fld id="{1B787467-BAAC-4BA4-8914-8F9B892E5534}" type="slidenum">
              <a:rPr lang="en-US" altLang="en-US" smtClean="0"/>
              <a:pPr>
                <a:spcAft>
                  <a:spcPts val="600"/>
                </a:spcAft>
              </a:pPr>
              <a:t>2</a:t>
            </a:fld>
            <a:endParaRPr lang="en-US" altLang="en-US" dirty="0"/>
          </a:p>
        </p:txBody>
      </p:sp>
    </p:spTree>
    <p:extLst>
      <p:ext uri="{BB962C8B-B14F-4D97-AF65-F5344CB8AC3E}">
        <p14:creationId xmlns:p14="http://schemas.microsoft.com/office/powerpoint/2010/main" val="3120579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64C3-62D5-1358-C220-E83B06BAB90E}"/>
              </a:ext>
            </a:extLst>
          </p:cNvPr>
          <p:cNvSpPr>
            <a:spLocks noGrp="1"/>
          </p:cNvSpPr>
          <p:nvPr>
            <p:ph type="title"/>
          </p:nvPr>
        </p:nvSpPr>
        <p:spPr>
          <a:xfrm>
            <a:off x="720436" y="2488914"/>
            <a:ext cx="22952364" cy="2286000"/>
          </a:xfrm>
        </p:spPr>
        <p:txBody>
          <a:bodyPr anchor="ctr">
            <a:normAutofit/>
          </a:bodyPr>
          <a:lstStyle/>
          <a:p>
            <a:r>
              <a:rPr lang="en-US" dirty="0"/>
              <a:t>Outline</a:t>
            </a:r>
          </a:p>
        </p:txBody>
      </p:sp>
      <p:sp>
        <p:nvSpPr>
          <p:cNvPr id="8" name="Content Placeholder 2">
            <a:extLst>
              <a:ext uri="{FF2B5EF4-FFF2-40B4-BE49-F238E27FC236}">
                <a16:creationId xmlns:a16="http://schemas.microsoft.com/office/drawing/2014/main" id="{153A3E9F-6E57-19D6-6610-BA32E9FF4FD7}"/>
              </a:ext>
            </a:extLst>
          </p:cNvPr>
          <p:cNvSpPr>
            <a:spLocks noGrp="1"/>
          </p:cNvSpPr>
          <p:nvPr>
            <p:ph type="body" sz="quarter" idx="10"/>
          </p:nvPr>
        </p:nvSpPr>
        <p:spPr>
          <a:xfrm>
            <a:off x="720437" y="5162262"/>
            <a:ext cx="23130162" cy="6572540"/>
          </a:xfrm>
        </p:spPr>
        <p:txBody>
          <a:bodyPr>
            <a:normAutofit/>
          </a:bodyPr>
          <a:lstStyle/>
          <a:p>
            <a:r>
              <a:rPr lang="en-US" dirty="0"/>
              <a:t>Air pollution history &amp; Sources</a:t>
            </a:r>
          </a:p>
          <a:p>
            <a:r>
              <a:rPr lang="en-US" dirty="0"/>
              <a:t>Who is impacted by air pollution and where</a:t>
            </a:r>
          </a:p>
          <a:p>
            <a:r>
              <a:rPr lang="en-US" dirty="0"/>
              <a:t>What are the pollutants and which do we regulate</a:t>
            </a:r>
          </a:p>
          <a:p>
            <a:r>
              <a:rPr lang="en-US" dirty="0"/>
              <a:t>Particulate matter: the largest killer</a:t>
            </a:r>
          </a:p>
          <a:p>
            <a:r>
              <a:rPr lang="en-US" sz="6000" b="1" dirty="0"/>
              <a:t>Measuring pollutants &amp; trends</a:t>
            </a:r>
          </a:p>
          <a:p>
            <a:r>
              <a:rPr lang="en-US" dirty="0"/>
              <a:t>A few thoughts on regulations and policy</a:t>
            </a:r>
          </a:p>
          <a:p>
            <a:r>
              <a:rPr lang="en-US" dirty="0"/>
              <a:t>My research</a:t>
            </a:r>
          </a:p>
          <a:p>
            <a:endParaRPr lang="en-US" dirty="0"/>
          </a:p>
          <a:p>
            <a:endParaRPr lang="en-US" dirty="0"/>
          </a:p>
        </p:txBody>
      </p:sp>
      <p:sp>
        <p:nvSpPr>
          <p:cNvPr id="4" name="Slide Number Placeholder 3" hidden="1">
            <a:extLst>
              <a:ext uri="{FF2B5EF4-FFF2-40B4-BE49-F238E27FC236}">
                <a16:creationId xmlns:a16="http://schemas.microsoft.com/office/drawing/2014/main" id="{F5C895D2-5B80-8A69-8D2C-71C97CDD77BE}"/>
              </a:ext>
            </a:extLst>
          </p:cNvPr>
          <p:cNvSpPr>
            <a:spLocks noGrp="1"/>
          </p:cNvSpPr>
          <p:nvPr>
            <p:ph type="sldNum" sz="quarter" idx="4294967295"/>
          </p:nvPr>
        </p:nvSpPr>
        <p:spPr>
          <a:xfrm>
            <a:off x="22534035" y="12964492"/>
            <a:ext cx="1507067" cy="730250"/>
          </a:xfrm>
        </p:spPr>
        <p:txBody>
          <a:bodyPr/>
          <a:lstStyle/>
          <a:p>
            <a:pPr>
              <a:spcAft>
                <a:spcPts val="600"/>
              </a:spcAft>
            </a:pPr>
            <a:fld id="{1B787467-BAAC-4BA4-8914-8F9B892E5534}" type="slidenum">
              <a:rPr lang="en-US" altLang="en-US" smtClean="0"/>
              <a:pPr>
                <a:spcAft>
                  <a:spcPts val="600"/>
                </a:spcAft>
              </a:pPr>
              <a:t>20</a:t>
            </a:fld>
            <a:endParaRPr lang="en-US" altLang="en-US"/>
          </a:p>
        </p:txBody>
      </p:sp>
    </p:spTree>
    <p:extLst>
      <p:ext uri="{BB962C8B-B14F-4D97-AF65-F5344CB8AC3E}">
        <p14:creationId xmlns:p14="http://schemas.microsoft.com/office/powerpoint/2010/main" val="164270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6">
                <a:lumMod val="75000"/>
              </a:schemeClr>
            </a:solidFill>
          </a:ln>
        </p:spPr>
        <p:txBody>
          <a:bodyPr/>
          <a:lstStyle/>
          <a:p>
            <a:r>
              <a:rPr lang="en-US" dirty="0"/>
              <a:t>Emissions Measurement</a:t>
            </a:r>
          </a:p>
        </p:txBody>
      </p:sp>
      <p:sp>
        <p:nvSpPr>
          <p:cNvPr id="3" name="Content Placeholder 2"/>
          <p:cNvSpPr>
            <a:spLocks noGrp="1"/>
          </p:cNvSpPr>
          <p:nvPr>
            <p:ph idx="1"/>
          </p:nvPr>
        </p:nvSpPr>
        <p:spPr>
          <a:xfrm>
            <a:off x="1354668" y="3200400"/>
            <a:ext cx="10363200" cy="9601200"/>
          </a:xfrm>
        </p:spPr>
        <p:txBody>
          <a:bodyPr>
            <a:normAutofit/>
          </a:bodyPr>
          <a:lstStyle/>
          <a:p>
            <a:pPr lvl="1"/>
            <a:r>
              <a:rPr lang="en-US" sz="4800" dirty="0"/>
              <a:t>Monitoring particulate and gaseous emissions from a specific source</a:t>
            </a:r>
          </a:p>
          <a:p>
            <a:endParaRPr lang="en-US" sz="4000" dirty="0"/>
          </a:p>
          <a:p>
            <a:endParaRPr lang="en-US" sz="4000" dirty="0"/>
          </a:p>
          <a:p>
            <a:endParaRPr lang="en-US" sz="4800" dirty="0"/>
          </a:p>
        </p:txBody>
      </p:sp>
      <p:pic>
        <p:nvPicPr>
          <p:cNvPr id="5" name="Picture 2" descr="Picture of a car with an emissions measurement system attached to i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3200" y="4085686"/>
            <a:ext cx="9498763" cy="87159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69725B-C68E-8F19-B511-34ADEED89F0D}"/>
              </a:ext>
            </a:extLst>
          </p:cNvPr>
          <p:cNvSpPr txBox="1"/>
          <p:nvPr/>
        </p:nvSpPr>
        <p:spPr>
          <a:xfrm>
            <a:off x="17526001" y="13015197"/>
            <a:ext cx="5243286" cy="461665"/>
          </a:xfrm>
          <a:prstGeom prst="rect">
            <a:avLst/>
          </a:prstGeom>
          <a:noFill/>
        </p:spPr>
        <p:txBody>
          <a:bodyPr wrap="square" rtlCol="0">
            <a:spAutoFit/>
          </a:bodyPr>
          <a:lstStyle/>
          <a:p>
            <a:r>
              <a:rPr lang="en-US" sz="2400">
                <a:hlinkClick r:id="rId4"/>
              </a:rPr>
              <a:t>Image Source</a:t>
            </a:r>
            <a:endParaRPr lang="en-US" sz="2400"/>
          </a:p>
        </p:txBody>
      </p:sp>
      <p:pic>
        <p:nvPicPr>
          <p:cNvPr id="9" name="Picture 8">
            <a:extLst>
              <a:ext uri="{FF2B5EF4-FFF2-40B4-BE49-F238E27FC236}">
                <a16:creationId xmlns:a16="http://schemas.microsoft.com/office/drawing/2014/main" id="{0B23CB21-E1F3-E4C9-0976-17D793D58814}"/>
              </a:ext>
            </a:extLst>
          </p:cNvPr>
          <p:cNvPicPr>
            <a:picLocks noChangeAspect="1"/>
          </p:cNvPicPr>
          <p:nvPr/>
        </p:nvPicPr>
        <p:blipFill>
          <a:blip r:embed="rId5"/>
          <a:stretch>
            <a:fillRect/>
          </a:stretch>
        </p:blipFill>
        <p:spPr>
          <a:xfrm>
            <a:off x="712037" y="6711963"/>
            <a:ext cx="7071973" cy="5860288"/>
          </a:xfrm>
          <a:prstGeom prst="rect">
            <a:avLst/>
          </a:prstGeom>
        </p:spPr>
      </p:pic>
    </p:spTree>
    <p:extLst>
      <p:ext uri="{BB962C8B-B14F-4D97-AF65-F5344CB8AC3E}">
        <p14:creationId xmlns:p14="http://schemas.microsoft.com/office/powerpoint/2010/main" val="2613296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C1B35-0EEF-023D-60F5-FFD6A0FEC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2F062E-E2BA-7B76-BF32-3AD2711DE84D}"/>
              </a:ext>
            </a:extLst>
          </p:cNvPr>
          <p:cNvSpPr>
            <a:spLocks noGrp="1"/>
          </p:cNvSpPr>
          <p:nvPr>
            <p:ph type="title"/>
          </p:nvPr>
        </p:nvSpPr>
        <p:spPr/>
        <p:txBody>
          <a:bodyPr>
            <a:normAutofit/>
          </a:bodyPr>
          <a:lstStyle/>
          <a:p>
            <a:r>
              <a:rPr lang="en-US" dirty="0">
                <a:solidFill>
                  <a:schemeClr val="accent6">
                    <a:lumMod val="75000"/>
                  </a:schemeClr>
                </a:solidFill>
              </a:rPr>
              <a:t>Satellites</a:t>
            </a:r>
          </a:p>
        </p:txBody>
      </p:sp>
      <p:sp>
        <p:nvSpPr>
          <p:cNvPr id="3" name="Content Placeholder 2">
            <a:extLst>
              <a:ext uri="{FF2B5EF4-FFF2-40B4-BE49-F238E27FC236}">
                <a16:creationId xmlns:a16="http://schemas.microsoft.com/office/drawing/2014/main" id="{3C1317C1-D9E0-69BD-47A5-2F0FC28341F9}"/>
              </a:ext>
            </a:extLst>
          </p:cNvPr>
          <p:cNvSpPr>
            <a:spLocks noGrp="1"/>
          </p:cNvSpPr>
          <p:nvPr>
            <p:ph idx="1"/>
          </p:nvPr>
        </p:nvSpPr>
        <p:spPr>
          <a:xfrm>
            <a:off x="866274" y="3258124"/>
            <a:ext cx="14325601" cy="9859558"/>
          </a:xfrm>
        </p:spPr>
        <p:txBody>
          <a:bodyPr>
            <a:normAutofit fontScale="85000" lnSpcReduction="10000"/>
          </a:bodyPr>
          <a:lstStyle/>
          <a:p>
            <a:r>
              <a:rPr lang="en-US" dirty="0"/>
              <a:t>Can have either broad spatial coverage or good temporal coverage.</a:t>
            </a:r>
          </a:p>
          <a:p>
            <a:r>
              <a:rPr lang="en-US" dirty="0"/>
              <a:t>Look through entire atmosphere. Can only derive surface concentrations using a large model; the measurements are good but not great. </a:t>
            </a:r>
            <a:r>
              <a:rPr lang="en-US" dirty="0">
                <a:solidFill>
                  <a:schemeClr val="accent6">
                    <a:lumMod val="75000"/>
                  </a:schemeClr>
                </a:solidFill>
              </a:rPr>
              <a:t>Ground measurements make them better.</a:t>
            </a:r>
          </a:p>
          <a:p>
            <a:r>
              <a:rPr lang="en-US" dirty="0"/>
              <a:t>Average concentrations for relatively large areas.</a:t>
            </a:r>
          </a:p>
          <a:p>
            <a:r>
              <a:rPr lang="en-US" dirty="0"/>
              <a:t>Measure a limited set of parameters, choices of what to measure where and when set by global north.</a:t>
            </a:r>
          </a:p>
          <a:p>
            <a:r>
              <a:rPr lang="en-US" dirty="0"/>
              <a:t>Data usually free</a:t>
            </a:r>
          </a:p>
          <a:p>
            <a:endParaRPr lang="en-US" dirty="0"/>
          </a:p>
          <a:p>
            <a:pPr marL="38100" indent="0">
              <a:buNone/>
            </a:pPr>
            <a:endParaRPr lang="en-US" dirty="0"/>
          </a:p>
        </p:txBody>
      </p:sp>
      <p:sp>
        <p:nvSpPr>
          <p:cNvPr id="4" name="Slide Number Placeholder 3">
            <a:extLst>
              <a:ext uri="{FF2B5EF4-FFF2-40B4-BE49-F238E27FC236}">
                <a16:creationId xmlns:a16="http://schemas.microsoft.com/office/drawing/2014/main" id="{3D563772-132C-83C5-28EC-693432F7DFA2}"/>
              </a:ext>
            </a:extLst>
          </p:cNvPr>
          <p:cNvSpPr>
            <a:spLocks noGrp="1"/>
          </p:cNvSpPr>
          <p:nvPr>
            <p:ph type="sldNum" sz="quarter" idx="12"/>
          </p:nvPr>
        </p:nvSpPr>
        <p:spPr/>
        <p:txBody>
          <a:bodyPr/>
          <a:lstStyle/>
          <a:p>
            <a:fld id="{1B787467-BAAC-4BA4-8914-8F9B892E5534}" type="slidenum">
              <a:rPr lang="en-US" altLang="en-US" smtClean="0"/>
              <a:pPr/>
              <a:t>22</a:t>
            </a:fld>
            <a:endParaRPr lang="en-US" altLang="en-US" dirty="0"/>
          </a:p>
        </p:txBody>
      </p:sp>
      <p:pic>
        <p:nvPicPr>
          <p:cNvPr id="5" name="Image 8">
            <a:extLst>
              <a:ext uri="{FF2B5EF4-FFF2-40B4-BE49-F238E27FC236}">
                <a16:creationId xmlns:a16="http://schemas.microsoft.com/office/drawing/2014/main" id="{BEC5C4D6-C2C5-6893-9A68-F2BC4B8B1530}"/>
              </a:ext>
            </a:extLst>
          </p:cNvPr>
          <p:cNvPicPr>
            <a:picLocks noChangeAspect="1"/>
          </p:cNvPicPr>
          <p:nvPr/>
        </p:nvPicPr>
        <p:blipFill rotWithShape="1">
          <a:blip r:embed="rId2"/>
          <a:srcRect l="20461" r="14282" b="1"/>
          <a:stretch/>
        </p:blipFill>
        <p:spPr>
          <a:xfrm>
            <a:off x="15806558" y="4464455"/>
            <a:ext cx="8234544" cy="7097999"/>
          </a:xfrm>
          <a:custGeom>
            <a:avLst/>
            <a:gdLst/>
            <a:ahLst/>
            <a:cxnLst/>
            <a:rect l="l" t="t" r="r" b="b"/>
            <a:pathLst>
              <a:path w="3912953" h="2529660">
                <a:moveTo>
                  <a:pt x="936025" y="662"/>
                </a:moveTo>
                <a:cubicBezTo>
                  <a:pt x="1035236" y="-744"/>
                  <a:pt x="1134457" y="93"/>
                  <a:pt x="1233691" y="3173"/>
                </a:cubicBezTo>
                <a:cubicBezTo>
                  <a:pt x="1304145" y="5316"/>
                  <a:pt x="1373087" y="24605"/>
                  <a:pt x="1443792" y="29025"/>
                </a:cubicBezTo>
                <a:cubicBezTo>
                  <a:pt x="1628434" y="40276"/>
                  <a:pt x="1812824" y="30901"/>
                  <a:pt x="1996836" y="18310"/>
                </a:cubicBezTo>
                <a:cubicBezTo>
                  <a:pt x="2245239" y="628"/>
                  <a:pt x="2494513" y="2101"/>
                  <a:pt x="2742715" y="22730"/>
                </a:cubicBezTo>
                <a:cubicBezTo>
                  <a:pt x="2962786" y="43947"/>
                  <a:pt x="3184369" y="39942"/>
                  <a:pt x="3403645" y="10808"/>
                </a:cubicBezTo>
                <a:cubicBezTo>
                  <a:pt x="3527916" y="-7007"/>
                  <a:pt x="3653321" y="9067"/>
                  <a:pt x="3778223" y="10808"/>
                </a:cubicBezTo>
                <a:lnTo>
                  <a:pt x="3895044" y="13590"/>
                </a:lnTo>
                <a:lnTo>
                  <a:pt x="3906212" y="275626"/>
                </a:lnTo>
                <a:cubicBezTo>
                  <a:pt x="3913438" y="398465"/>
                  <a:pt x="3909471" y="521632"/>
                  <a:pt x="3894358" y="643899"/>
                </a:cubicBezTo>
                <a:cubicBezTo>
                  <a:pt x="3888995" y="692536"/>
                  <a:pt x="3889982" y="741301"/>
                  <a:pt x="3888995" y="790066"/>
                </a:cubicBezTo>
                <a:cubicBezTo>
                  <a:pt x="3888712" y="799463"/>
                  <a:pt x="3895063" y="810383"/>
                  <a:pt x="3883632" y="818257"/>
                </a:cubicBezTo>
                <a:lnTo>
                  <a:pt x="3883632" y="830956"/>
                </a:lnTo>
                <a:cubicBezTo>
                  <a:pt x="3896192" y="837941"/>
                  <a:pt x="3889701" y="849370"/>
                  <a:pt x="3890688" y="858514"/>
                </a:cubicBezTo>
                <a:cubicBezTo>
                  <a:pt x="3907355" y="1033621"/>
                  <a:pt x="3909867" y="1209579"/>
                  <a:pt x="3898168" y="1385017"/>
                </a:cubicBezTo>
                <a:cubicBezTo>
                  <a:pt x="3889559" y="1546549"/>
                  <a:pt x="3898449" y="1707827"/>
                  <a:pt x="3908893" y="1869233"/>
                </a:cubicBezTo>
                <a:cubicBezTo>
                  <a:pt x="3921312" y="2061116"/>
                  <a:pt x="3901555" y="2252872"/>
                  <a:pt x="3898591" y="2444754"/>
                </a:cubicBezTo>
                <a:cubicBezTo>
                  <a:pt x="3898309" y="2461962"/>
                  <a:pt x="3899367" y="2479201"/>
                  <a:pt x="3900673" y="2496440"/>
                </a:cubicBezTo>
                <a:lnTo>
                  <a:pt x="3902963" y="2529660"/>
                </a:lnTo>
                <a:lnTo>
                  <a:pt x="0" y="2529660"/>
                </a:lnTo>
                <a:lnTo>
                  <a:pt x="0" y="15736"/>
                </a:lnTo>
                <a:lnTo>
                  <a:pt x="938" y="16032"/>
                </a:lnTo>
                <a:cubicBezTo>
                  <a:pt x="213686" y="39741"/>
                  <a:pt x="426055" y="24338"/>
                  <a:pt x="638426" y="11612"/>
                </a:cubicBezTo>
                <a:cubicBezTo>
                  <a:pt x="737616" y="5719"/>
                  <a:pt x="836815" y="2069"/>
                  <a:pt x="936025" y="662"/>
                </a:cubicBezTo>
                <a:close/>
              </a:path>
            </a:pathLst>
          </a:custGeom>
        </p:spPr>
      </p:pic>
    </p:spTree>
    <p:extLst>
      <p:ext uri="{BB962C8B-B14F-4D97-AF65-F5344CB8AC3E}">
        <p14:creationId xmlns:p14="http://schemas.microsoft.com/office/powerpoint/2010/main" val="4010839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C1B35-0EEF-023D-60F5-FFD6A0FEC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2F062E-E2BA-7B76-BF32-3AD2711DE84D}"/>
              </a:ext>
            </a:extLst>
          </p:cNvPr>
          <p:cNvSpPr>
            <a:spLocks noGrp="1"/>
          </p:cNvSpPr>
          <p:nvPr>
            <p:ph type="title"/>
          </p:nvPr>
        </p:nvSpPr>
        <p:spPr/>
        <p:txBody>
          <a:bodyPr>
            <a:normAutofit/>
          </a:bodyPr>
          <a:lstStyle/>
          <a:p>
            <a:r>
              <a:rPr lang="en-US" dirty="0">
                <a:solidFill>
                  <a:schemeClr val="accent6">
                    <a:lumMod val="75000"/>
                  </a:schemeClr>
                </a:solidFill>
              </a:rPr>
              <a:t>Reference Monitoring</a:t>
            </a:r>
          </a:p>
        </p:txBody>
      </p:sp>
      <p:sp>
        <p:nvSpPr>
          <p:cNvPr id="3" name="Content Placeholder 2">
            <a:extLst>
              <a:ext uri="{FF2B5EF4-FFF2-40B4-BE49-F238E27FC236}">
                <a16:creationId xmlns:a16="http://schemas.microsoft.com/office/drawing/2014/main" id="{3C1317C1-D9E0-69BD-47A5-2F0FC28341F9}"/>
              </a:ext>
            </a:extLst>
          </p:cNvPr>
          <p:cNvSpPr>
            <a:spLocks noGrp="1"/>
          </p:cNvSpPr>
          <p:nvPr>
            <p:ph idx="1"/>
          </p:nvPr>
        </p:nvSpPr>
        <p:spPr>
          <a:xfrm>
            <a:off x="10764252" y="3083676"/>
            <a:ext cx="12533069" cy="9859558"/>
          </a:xfrm>
        </p:spPr>
        <p:txBody>
          <a:bodyPr>
            <a:normAutofit/>
          </a:bodyPr>
          <a:lstStyle/>
          <a:p>
            <a:r>
              <a:rPr lang="en-US" dirty="0"/>
              <a:t>Reference Grade Instruments</a:t>
            </a:r>
          </a:p>
          <a:p>
            <a:pPr lvl="1"/>
            <a:r>
              <a:rPr lang="en-US" dirty="0"/>
              <a:t>Instruments have undergone extensive testing for reliability. Generally only available to measure regulated pollutants. </a:t>
            </a:r>
          </a:p>
          <a:p>
            <a:pPr lvl="2"/>
            <a:r>
              <a:rPr lang="en-US" dirty="0"/>
              <a:t>While they are well established, they are not always perfect. </a:t>
            </a:r>
          </a:p>
          <a:p>
            <a:pPr lvl="2"/>
            <a:r>
              <a:rPr lang="en-US" dirty="0"/>
              <a:t>More than $10,000/6,000,000 FCFA</a:t>
            </a:r>
          </a:p>
          <a:p>
            <a:pPr marL="38100" indent="0">
              <a:buNone/>
            </a:pPr>
            <a:endParaRPr lang="en-US" dirty="0"/>
          </a:p>
        </p:txBody>
      </p:sp>
      <p:sp>
        <p:nvSpPr>
          <p:cNvPr id="4" name="Slide Number Placeholder 3">
            <a:extLst>
              <a:ext uri="{FF2B5EF4-FFF2-40B4-BE49-F238E27FC236}">
                <a16:creationId xmlns:a16="http://schemas.microsoft.com/office/drawing/2014/main" id="{3D563772-132C-83C5-28EC-693432F7DFA2}"/>
              </a:ext>
            </a:extLst>
          </p:cNvPr>
          <p:cNvSpPr>
            <a:spLocks noGrp="1"/>
          </p:cNvSpPr>
          <p:nvPr>
            <p:ph type="sldNum" sz="quarter" idx="12"/>
          </p:nvPr>
        </p:nvSpPr>
        <p:spPr/>
        <p:txBody>
          <a:bodyPr/>
          <a:lstStyle/>
          <a:p>
            <a:fld id="{1B787467-BAAC-4BA4-8914-8F9B892E5534}" type="slidenum">
              <a:rPr lang="en-US" altLang="en-US" smtClean="0"/>
              <a:pPr/>
              <a:t>23</a:t>
            </a:fld>
            <a:endParaRPr lang="en-US" altLang="en-US" dirty="0"/>
          </a:p>
        </p:txBody>
      </p:sp>
      <p:pic>
        <p:nvPicPr>
          <p:cNvPr id="5" name="Image 7">
            <a:extLst>
              <a:ext uri="{FF2B5EF4-FFF2-40B4-BE49-F238E27FC236}">
                <a16:creationId xmlns:a16="http://schemas.microsoft.com/office/drawing/2014/main" id="{40A7AF42-B07A-C526-076F-9250D85FEB91}"/>
              </a:ext>
            </a:extLst>
          </p:cNvPr>
          <p:cNvPicPr>
            <a:picLocks noChangeAspect="1"/>
          </p:cNvPicPr>
          <p:nvPr/>
        </p:nvPicPr>
        <p:blipFill rotWithShape="1">
          <a:blip r:embed="rId2"/>
          <a:srcRect l="12471" t="13188" r="16586" b="13190"/>
          <a:stretch/>
        </p:blipFill>
        <p:spPr>
          <a:xfrm>
            <a:off x="740901" y="3079215"/>
            <a:ext cx="9505245" cy="9864019"/>
          </a:xfrm>
          <a:custGeom>
            <a:avLst/>
            <a:gdLst/>
            <a:ahLst/>
            <a:cxnLst/>
            <a:rect l="l" t="t" r="r" b="b"/>
            <a:pathLst>
              <a:path w="3919476" h="4143507">
                <a:moveTo>
                  <a:pt x="0" y="0"/>
                </a:moveTo>
                <a:lnTo>
                  <a:pt x="3903116" y="0"/>
                </a:lnTo>
                <a:lnTo>
                  <a:pt x="3899307" y="150213"/>
                </a:lnTo>
                <a:cubicBezTo>
                  <a:pt x="3899870" y="322276"/>
                  <a:pt x="3912280" y="494071"/>
                  <a:pt x="3910163" y="665222"/>
                </a:cubicBezTo>
                <a:cubicBezTo>
                  <a:pt x="3909034" y="760465"/>
                  <a:pt x="3887866" y="855454"/>
                  <a:pt x="3891817" y="950951"/>
                </a:cubicBezTo>
                <a:cubicBezTo>
                  <a:pt x="3903389" y="1240363"/>
                  <a:pt x="3899579" y="1529902"/>
                  <a:pt x="3914679" y="1819187"/>
                </a:cubicBezTo>
                <a:cubicBezTo>
                  <a:pt x="3924446" y="1960184"/>
                  <a:pt x="3919293" y="2101691"/>
                  <a:pt x="3899297" y="2241812"/>
                </a:cubicBezTo>
                <a:cubicBezTo>
                  <a:pt x="3882644" y="2346833"/>
                  <a:pt x="3892946" y="2452744"/>
                  <a:pt x="3900002" y="2558273"/>
                </a:cubicBezTo>
                <a:cubicBezTo>
                  <a:pt x="3908611" y="2686026"/>
                  <a:pt x="3913268" y="2813652"/>
                  <a:pt x="3899155" y="2941659"/>
                </a:cubicBezTo>
                <a:cubicBezTo>
                  <a:pt x="3888995" y="3032710"/>
                  <a:pt x="3898449" y="3124270"/>
                  <a:pt x="3904095" y="3215577"/>
                </a:cubicBezTo>
                <a:cubicBezTo>
                  <a:pt x="3911433" y="3310871"/>
                  <a:pt x="3911433" y="3406520"/>
                  <a:pt x="3904095" y="3501814"/>
                </a:cubicBezTo>
                <a:cubicBezTo>
                  <a:pt x="3896728" y="3588930"/>
                  <a:pt x="3898478" y="3676464"/>
                  <a:pt x="3909317" y="3763288"/>
                </a:cubicBezTo>
                <a:cubicBezTo>
                  <a:pt x="3921171" y="3864881"/>
                  <a:pt x="3911998" y="3966473"/>
                  <a:pt x="3903389" y="4068066"/>
                </a:cubicBezTo>
                <a:lnTo>
                  <a:pt x="3899890" y="4129496"/>
                </a:lnTo>
                <a:lnTo>
                  <a:pt x="3856837" y="4131079"/>
                </a:lnTo>
                <a:cubicBezTo>
                  <a:pt x="3690565" y="4131562"/>
                  <a:pt x="3524292" y="4118803"/>
                  <a:pt x="3358020" y="4125635"/>
                </a:cubicBezTo>
                <a:cubicBezTo>
                  <a:pt x="3138339" y="4134610"/>
                  <a:pt x="2918661" y="4144924"/>
                  <a:pt x="2699106" y="4130457"/>
                </a:cubicBezTo>
                <a:cubicBezTo>
                  <a:pt x="2548620" y="4120546"/>
                  <a:pt x="2397378" y="4107552"/>
                  <a:pt x="2246135" y="4111571"/>
                </a:cubicBezTo>
                <a:cubicBezTo>
                  <a:pt x="2090859" y="4115857"/>
                  <a:pt x="1936213" y="4129921"/>
                  <a:pt x="1781316" y="4140235"/>
                </a:cubicBezTo>
                <a:cubicBezTo>
                  <a:pt x="1667682" y="4147695"/>
                  <a:pt x="1553608" y="4142392"/>
                  <a:pt x="1441020" y="4124430"/>
                </a:cubicBezTo>
                <a:cubicBezTo>
                  <a:pt x="1360735" y="4111704"/>
                  <a:pt x="1279946" y="4117196"/>
                  <a:pt x="1199535" y="4121751"/>
                </a:cubicBezTo>
                <a:cubicBezTo>
                  <a:pt x="1054343" y="4130324"/>
                  <a:pt x="909653" y="4143718"/>
                  <a:pt x="764462" y="4130324"/>
                </a:cubicBezTo>
                <a:cubicBezTo>
                  <a:pt x="634770" y="4118267"/>
                  <a:pt x="503820" y="4108490"/>
                  <a:pt x="375137" y="4118267"/>
                </a:cubicBezTo>
                <a:cubicBezTo>
                  <a:pt x="278626" y="4125601"/>
                  <a:pt x="182043" y="4132935"/>
                  <a:pt x="85336" y="4130493"/>
                </a:cubicBezTo>
                <a:lnTo>
                  <a:pt x="0" y="4125145"/>
                </a:lnTo>
                <a:close/>
              </a:path>
            </a:pathLst>
          </a:custGeom>
        </p:spPr>
      </p:pic>
    </p:spTree>
    <p:extLst>
      <p:ext uri="{BB962C8B-B14F-4D97-AF65-F5344CB8AC3E}">
        <p14:creationId xmlns:p14="http://schemas.microsoft.com/office/powerpoint/2010/main" val="3409721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097F4-AE0A-118C-EE4E-11CE9EB84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71831-D0A8-EA81-BA78-ADCE0FF7DD25}"/>
              </a:ext>
            </a:extLst>
          </p:cNvPr>
          <p:cNvSpPr>
            <a:spLocks noGrp="1"/>
          </p:cNvSpPr>
          <p:nvPr>
            <p:ph type="title"/>
          </p:nvPr>
        </p:nvSpPr>
        <p:spPr/>
        <p:txBody>
          <a:bodyPr>
            <a:normAutofit/>
          </a:bodyPr>
          <a:lstStyle/>
          <a:p>
            <a:r>
              <a:rPr lang="en-US" dirty="0"/>
              <a:t>Research Instruments</a:t>
            </a:r>
          </a:p>
        </p:txBody>
      </p:sp>
      <p:sp>
        <p:nvSpPr>
          <p:cNvPr id="3" name="Content Placeholder 2">
            <a:extLst>
              <a:ext uri="{FF2B5EF4-FFF2-40B4-BE49-F238E27FC236}">
                <a16:creationId xmlns:a16="http://schemas.microsoft.com/office/drawing/2014/main" id="{35816C6F-08C9-03C9-285B-32C68511F6E1}"/>
              </a:ext>
            </a:extLst>
          </p:cNvPr>
          <p:cNvSpPr>
            <a:spLocks noGrp="1"/>
          </p:cNvSpPr>
          <p:nvPr>
            <p:ph idx="1"/>
          </p:nvPr>
        </p:nvSpPr>
        <p:spPr>
          <a:xfrm>
            <a:off x="1570384" y="3083676"/>
            <a:ext cx="11519974" cy="9859558"/>
          </a:xfrm>
        </p:spPr>
        <p:txBody>
          <a:bodyPr>
            <a:normAutofit/>
          </a:bodyPr>
          <a:lstStyle/>
          <a:p>
            <a:r>
              <a:rPr lang="en-US" dirty="0"/>
              <a:t>Huge variety. Many are commercially available, some are laboratory built. </a:t>
            </a:r>
          </a:p>
          <a:p>
            <a:r>
              <a:rPr lang="en-US" dirty="0"/>
              <a:t>Made in small quantities, they tend to be very expensive, for what they are.</a:t>
            </a:r>
          </a:p>
          <a:p>
            <a:r>
              <a:rPr lang="en-US" dirty="0"/>
              <a:t>More than $ 20,000 – ~300,000 /</a:t>
            </a:r>
          </a:p>
          <a:p>
            <a:pPr marL="809625" lvl="2" indent="0">
              <a:buNone/>
            </a:pPr>
            <a:r>
              <a:rPr lang="en-US" dirty="0"/>
              <a:t>			12,000,000 – 180,000,000 FCFA</a:t>
            </a:r>
          </a:p>
          <a:p>
            <a:endParaRPr lang="en-US" dirty="0"/>
          </a:p>
          <a:p>
            <a:endParaRPr lang="en-US" dirty="0"/>
          </a:p>
          <a:p>
            <a:pPr marL="38100" indent="0">
              <a:buNone/>
            </a:pPr>
            <a:endParaRPr lang="en-US" dirty="0"/>
          </a:p>
        </p:txBody>
      </p:sp>
      <p:sp>
        <p:nvSpPr>
          <p:cNvPr id="4" name="Slide Number Placeholder 3">
            <a:extLst>
              <a:ext uri="{FF2B5EF4-FFF2-40B4-BE49-F238E27FC236}">
                <a16:creationId xmlns:a16="http://schemas.microsoft.com/office/drawing/2014/main" id="{916F0889-AE99-C60A-C576-A04491C24D81}"/>
              </a:ext>
            </a:extLst>
          </p:cNvPr>
          <p:cNvSpPr>
            <a:spLocks noGrp="1"/>
          </p:cNvSpPr>
          <p:nvPr>
            <p:ph type="sldNum" sz="quarter" idx="12"/>
          </p:nvPr>
        </p:nvSpPr>
        <p:spPr/>
        <p:txBody>
          <a:bodyPr/>
          <a:lstStyle/>
          <a:p>
            <a:fld id="{1B787467-BAAC-4BA4-8914-8F9B892E5534}" type="slidenum">
              <a:rPr lang="en-US" altLang="en-US" smtClean="0"/>
              <a:pPr/>
              <a:t>24</a:t>
            </a:fld>
            <a:endParaRPr lang="en-US" altLang="en-US" dirty="0"/>
          </a:p>
        </p:txBody>
      </p:sp>
      <p:pic>
        <p:nvPicPr>
          <p:cNvPr id="13" name="Picture 12">
            <a:extLst>
              <a:ext uri="{FF2B5EF4-FFF2-40B4-BE49-F238E27FC236}">
                <a16:creationId xmlns:a16="http://schemas.microsoft.com/office/drawing/2014/main" id="{2DC1818A-5C1F-FE4B-BF4B-1565850374C0}"/>
              </a:ext>
            </a:extLst>
          </p:cNvPr>
          <p:cNvPicPr>
            <a:picLocks noChangeAspect="1"/>
          </p:cNvPicPr>
          <p:nvPr/>
        </p:nvPicPr>
        <p:blipFill>
          <a:blip r:embed="rId2"/>
          <a:stretch>
            <a:fillRect/>
          </a:stretch>
        </p:blipFill>
        <p:spPr>
          <a:xfrm>
            <a:off x="13379117" y="3083676"/>
            <a:ext cx="10513339" cy="9758238"/>
          </a:xfrm>
          <a:prstGeom prst="rect">
            <a:avLst/>
          </a:prstGeom>
        </p:spPr>
      </p:pic>
    </p:spTree>
    <p:extLst>
      <p:ext uri="{BB962C8B-B14F-4D97-AF65-F5344CB8AC3E}">
        <p14:creationId xmlns:p14="http://schemas.microsoft.com/office/powerpoint/2010/main" val="2135406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B2353-DB1C-4AE1-DA16-51E3224A3B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FE8D-6446-B93B-C95E-40801FB73222}"/>
              </a:ext>
            </a:extLst>
          </p:cNvPr>
          <p:cNvSpPr>
            <a:spLocks noGrp="1"/>
          </p:cNvSpPr>
          <p:nvPr>
            <p:ph type="title"/>
          </p:nvPr>
        </p:nvSpPr>
        <p:spPr/>
        <p:txBody>
          <a:bodyPr>
            <a:normAutofit/>
          </a:bodyPr>
          <a:lstStyle/>
          <a:p>
            <a:r>
              <a:rPr lang="en-US" dirty="0">
                <a:solidFill>
                  <a:schemeClr val="accent6">
                    <a:lumMod val="75000"/>
                  </a:schemeClr>
                </a:solidFill>
              </a:rPr>
              <a:t>Low-Cost Sensors </a:t>
            </a:r>
          </a:p>
        </p:txBody>
      </p:sp>
      <p:sp>
        <p:nvSpPr>
          <p:cNvPr id="3" name="Content Placeholder 2">
            <a:extLst>
              <a:ext uri="{FF2B5EF4-FFF2-40B4-BE49-F238E27FC236}">
                <a16:creationId xmlns:a16="http://schemas.microsoft.com/office/drawing/2014/main" id="{951998AB-A50A-7954-C8F9-6B3844987E74}"/>
              </a:ext>
            </a:extLst>
          </p:cNvPr>
          <p:cNvSpPr>
            <a:spLocks noGrp="1"/>
          </p:cNvSpPr>
          <p:nvPr>
            <p:ph idx="1"/>
          </p:nvPr>
        </p:nvSpPr>
        <p:spPr>
          <a:xfrm>
            <a:off x="914401" y="3083676"/>
            <a:ext cx="9817768" cy="9859558"/>
          </a:xfrm>
        </p:spPr>
        <p:txBody>
          <a:bodyPr>
            <a:normAutofit/>
          </a:bodyPr>
          <a:lstStyle/>
          <a:p>
            <a:pPr marL="38100" indent="0">
              <a:buNone/>
            </a:pPr>
            <a:r>
              <a:rPr lang="en-US" dirty="0"/>
              <a:t>A wonderful new development for air quality, low-cost sensors are starting to revolutionize access to air pollution data, for countries, for individuals, for researchers. </a:t>
            </a:r>
          </a:p>
          <a:p>
            <a:pPr marL="1169988" lvl="3" indent="0">
              <a:buNone/>
            </a:pPr>
            <a:r>
              <a:rPr lang="en-US" dirty="0"/>
              <a:t>$50 – 1200 USD</a:t>
            </a:r>
          </a:p>
          <a:p>
            <a:pPr marL="809625" lvl="2" indent="0">
              <a:buNone/>
            </a:pPr>
            <a:r>
              <a:rPr lang="en-US" dirty="0"/>
              <a:t>	30,000 – 720,000 FCFA</a:t>
            </a:r>
          </a:p>
          <a:p>
            <a:pPr marL="38100" indent="0">
              <a:buNone/>
            </a:pPr>
            <a:endParaRPr lang="en-US" dirty="0"/>
          </a:p>
        </p:txBody>
      </p:sp>
      <p:sp>
        <p:nvSpPr>
          <p:cNvPr id="4" name="Slide Number Placeholder 3">
            <a:extLst>
              <a:ext uri="{FF2B5EF4-FFF2-40B4-BE49-F238E27FC236}">
                <a16:creationId xmlns:a16="http://schemas.microsoft.com/office/drawing/2014/main" id="{8FE39F70-778E-4DA3-7068-0FDAC7F18DEF}"/>
              </a:ext>
            </a:extLst>
          </p:cNvPr>
          <p:cNvSpPr>
            <a:spLocks noGrp="1"/>
          </p:cNvSpPr>
          <p:nvPr>
            <p:ph type="sldNum" sz="quarter" idx="12"/>
          </p:nvPr>
        </p:nvSpPr>
        <p:spPr/>
        <p:txBody>
          <a:bodyPr/>
          <a:lstStyle/>
          <a:p>
            <a:fld id="{1B787467-BAAC-4BA4-8914-8F9B892E5534}" type="slidenum">
              <a:rPr lang="en-US" altLang="en-US" smtClean="0"/>
              <a:pPr/>
              <a:t>25</a:t>
            </a:fld>
            <a:endParaRPr lang="en-US" altLang="en-US" dirty="0"/>
          </a:p>
        </p:txBody>
      </p:sp>
      <p:pic>
        <p:nvPicPr>
          <p:cNvPr id="5" name="Picture 4" descr="Many different types of low-cost air sensors that are on the market">
            <a:extLst>
              <a:ext uri="{FF2B5EF4-FFF2-40B4-BE49-F238E27FC236}">
                <a16:creationId xmlns:a16="http://schemas.microsoft.com/office/drawing/2014/main" id="{15468F24-0DA4-0533-842D-96F6B9FFCB2B}"/>
              </a:ext>
            </a:extLst>
          </p:cNvPr>
          <p:cNvPicPr>
            <a:picLocks noChangeAspect="1"/>
          </p:cNvPicPr>
          <p:nvPr/>
        </p:nvPicPr>
        <p:blipFill>
          <a:blip r:embed="rId2"/>
          <a:stretch>
            <a:fillRect/>
          </a:stretch>
        </p:blipFill>
        <p:spPr>
          <a:xfrm>
            <a:off x="11662612" y="3914273"/>
            <a:ext cx="11959194" cy="7906013"/>
          </a:xfrm>
          <a:prstGeom prst="rect">
            <a:avLst/>
          </a:prstGeom>
        </p:spPr>
      </p:pic>
    </p:spTree>
    <p:extLst>
      <p:ext uri="{BB962C8B-B14F-4D97-AF65-F5344CB8AC3E}">
        <p14:creationId xmlns:p14="http://schemas.microsoft.com/office/powerpoint/2010/main" val="3599101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1A6E5-5DE4-0B7D-908C-1D9BA25E296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417E596-B2A4-9800-6C4C-D9C043EA2BE8}"/>
              </a:ext>
            </a:extLst>
          </p:cNvPr>
          <p:cNvSpPr>
            <a:spLocks noGrp="1"/>
          </p:cNvSpPr>
          <p:nvPr>
            <p:ph type="title"/>
          </p:nvPr>
        </p:nvSpPr>
        <p:spPr/>
        <p:txBody>
          <a:bodyPr vert="horz" lIns="182880" tIns="91440" rIns="182880" bIns="91440" rtlCol="0" anchor="b">
            <a:normAutofit/>
          </a:bodyPr>
          <a:lstStyle/>
          <a:p>
            <a:r>
              <a:rPr lang="en-US" sz="9400" dirty="0">
                <a:solidFill>
                  <a:schemeClr val="accent6">
                    <a:lumMod val="75000"/>
                  </a:schemeClr>
                </a:solidFill>
              </a:rPr>
              <a:t>AQI and threshold limits </a:t>
            </a:r>
          </a:p>
        </p:txBody>
      </p:sp>
      <p:sp>
        <p:nvSpPr>
          <p:cNvPr id="4" name="Text Placeholder 4">
            <a:extLst>
              <a:ext uri="{FF2B5EF4-FFF2-40B4-BE49-F238E27FC236}">
                <a16:creationId xmlns:a16="http://schemas.microsoft.com/office/drawing/2014/main" id="{0134DBF2-C371-E740-0533-3D8CA438D60D}"/>
              </a:ext>
            </a:extLst>
          </p:cNvPr>
          <p:cNvSpPr txBox="1">
            <a:spLocks/>
          </p:cNvSpPr>
          <p:nvPr/>
        </p:nvSpPr>
        <p:spPr>
          <a:xfrm>
            <a:off x="1219200" y="4090736"/>
            <a:ext cx="10741321" cy="9955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b="1" dirty="0">
                <a:solidFill>
                  <a:schemeClr val="accent6">
                    <a:lumMod val="50000"/>
                  </a:schemeClr>
                </a:solidFill>
                <a:latin typeface="+mj-lt"/>
              </a:rPr>
              <a:t>Air quality threshold limits from the European commission and the WHO</a:t>
            </a:r>
          </a:p>
        </p:txBody>
      </p:sp>
      <p:sp>
        <p:nvSpPr>
          <p:cNvPr id="6" name="Text Placeholder 5">
            <a:extLst>
              <a:ext uri="{FF2B5EF4-FFF2-40B4-BE49-F238E27FC236}">
                <a16:creationId xmlns:a16="http://schemas.microsoft.com/office/drawing/2014/main" id="{E0B6480B-2D9D-9DAA-2990-B2396CC61754}"/>
              </a:ext>
            </a:extLst>
          </p:cNvPr>
          <p:cNvSpPr txBox="1">
            <a:spLocks/>
          </p:cNvSpPr>
          <p:nvPr/>
        </p:nvSpPr>
        <p:spPr>
          <a:xfrm>
            <a:off x="13520955" y="4145999"/>
            <a:ext cx="7623030" cy="1290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b="1" dirty="0">
                <a:solidFill>
                  <a:schemeClr val="accent6">
                    <a:lumMod val="50000"/>
                  </a:schemeClr>
                </a:solidFill>
                <a:latin typeface="+mj-lt"/>
              </a:rPr>
              <a:t>Air quality threshold limits from the WHO and Senegal</a:t>
            </a:r>
          </a:p>
        </p:txBody>
      </p:sp>
      <p:pic>
        <p:nvPicPr>
          <p:cNvPr id="7" name="Picture 9">
            <a:extLst>
              <a:ext uri="{FF2B5EF4-FFF2-40B4-BE49-F238E27FC236}">
                <a16:creationId xmlns:a16="http://schemas.microsoft.com/office/drawing/2014/main" id="{5D6DCD01-73B0-2E61-473E-A1025E9E2B7B}"/>
              </a:ext>
            </a:extLst>
          </p:cNvPr>
          <p:cNvPicPr>
            <a:picLocks noChangeAspect="1"/>
          </p:cNvPicPr>
          <p:nvPr/>
        </p:nvPicPr>
        <p:blipFill>
          <a:blip r:embed="rId2"/>
          <a:stretch>
            <a:fillRect/>
          </a:stretch>
        </p:blipFill>
        <p:spPr>
          <a:xfrm>
            <a:off x="393533" y="5714900"/>
            <a:ext cx="11986500" cy="7158013"/>
          </a:xfrm>
          <a:prstGeom prst="rect">
            <a:avLst/>
          </a:prstGeom>
        </p:spPr>
      </p:pic>
      <p:pic>
        <p:nvPicPr>
          <p:cNvPr id="8" name="Picture 11">
            <a:extLst>
              <a:ext uri="{FF2B5EF4-FFF2-40B4-BE49-F238E27FC236}">
                <a16:creationId xmlns:a16="http://schemas.microsoft.com/office/drawing/2014/main" id="{7CAEF200-4EAA-F558-3B8F-ED58D1862970}"/>
              </a:ext>
            </a:extLst>
          </p:cNvPr>
          <p:cNvPicPr>
            <a:picLocks noChangeAspect="1"/>
          </p:cNvPicPr>
          <p:nvPr/>
        </p:nvPicPr>
        <p:blipFill rotWithShape="1">
          <a:blip r:embed="rId3"/>
          <a:srcRect l="34813" t="18676" r="9820" b="21159"/>
          <a:stretch/>
        </p:blipFill>
        <p:spPr>
          <a:xfrm>
            <a:off x="12380034" y="5618635"/>
            <a:ext cx="11610434" cy="7093118"/>
          </a:xfrm>
          <a:prstGeom prst="rect">
            <a:avLst/>
          </a:prstGeom>
        </p:spPr>
      </p:pic>
    </p:spTree>
    <p:extLst>
      <p:ext uri="{BB962C8B-B14F-4D97-AF65-F5344CB8AC3E}">
        <p14:creationId xmlns:p14="http://schemas.microsoft.com/office/powerpoint/2010/main" val="391681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77EB-5315-46FD-94D7-515FFB515BD0}"/>
              </a:ext>
            </a:extLst>
          </p:cNvPr>
          <p:cNvSpPr>
            <a:spLocks noGrp="1"/>
          </p:cNvSpPr>
          <p:nvPr>
            <p:ph type="title"/>
          </p:nvPr>
        </p:nvSpPr>
        <p:spPr/>
        <p:txBody>
          <a:bodyPr>
            <a:no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hangingPunct="1">
              <a:defRPr/>
            </a:pPr>
            <a:r>
              <a:rPr lang="en-US" sz="7200" dirty="0">
                <a:solidFill>
                  <a:schemeClr val="accent6">
                    <a:lumMod val="75000"/>
                  </a:schemeClr>
                </a:solidFill>
                <a:latin typeface="Abadi" panose="020B0604020104020204" pitchFamily="34" charset="0"/>
              </a:rPr>
              <a:t>Color Scale Interpretation/Based on US AQI</a:t>
            </a:r>
          </a:p>
        </p:txBody>
      </p:sp>
      <p:pic>
        <p:nvPicPr>
          <p:cNvPr id="1026" name="Picture 2" descr="AQI Chart">
            <a:extLst>
              <a:ext uri="{FF2B5EF4-FFF2-40B4-BE49-F238E27FC236}">
                <a16:creationId xmlns:a16="http://schemas.microsoft.com/office/drawing/2014/main" id="{A87912EB-8DAB-37B7-DE33-AD090DA1A4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23874" y="2260596"/>
            <a:ext cx="15751179" cy="1145540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CB1AABA-A0BD-4EA0-ACFE-E10370BB78F9}"/>
              </a:ext>
            </a:extLst>
          </p:cNvPr>
          <p:cNvSpPr>
            <a:spLocks noGrp="1"/>
          </p:cNvSpPr>
          <p:nvPr>
            <p:ph type="sldNum" sz="quarter" idx="12"/>
          </p:nvPr>
        </p:nvSpPr>
        <p:spPr/>
        <p:txBody>
          <a:bodyPr/>
          <a:lstStyle>
            <a:defPPr>
              <a:defRPr lang="en-US"/>
            </a:defPPr>
            <a:lvl1pPr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217709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435419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653128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870838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10885474" algn="l" defTabSz="4354190" rtl="0" eaLnBrk="1" latinLnBrk="0" hangingPunct="1">
              <a:defRPr kern="1200">
                <a:solidFill>
                  <a:schemeClr val="tx1"/>
                </a:solidFill>
                <a:latin typeface="Calisto MT" panose="02040603050505030304" pitchFamily="18" charset="0"/>
                <a:ea typeface="+mn-ea"/>
                <a:cs typeface="+mn-cs"/>
              </a:defRPr>
            </a:lvl6pPr>
            <a:lvl7pPr marL="13062570" algn="l" defTabSz="4354190" rtl="0" eaLnBrk="1" latinLnBrk="0" hangingPunct="1">
              <a:defRPr kern="1200">
                <a:solidFill>
                  <a:schemeClr val="tx1"/>
                </a:solidFill>
                <a:latin typeface="Calisto MT" panose="02040603050505030304" pitchFamily="18" charset="0"/>
                <a:ea typeface="+mn-ea"/>
                <a:cs typeface="+mn-cs"/>
              </a:defRPr>
            </a:lvl7pPr>
            <a:lvl8pPr marL="15239664" algn="l" defTabSz="4354190" rtl="0" eaLnBrk="1" latinLnBrk="0" hangingPunct="1">
              <a:defRPr kern="1200">
                <a:solidFill>
                  <a:schemeClr val="tx1"/>
                </a:solidFill>
                <a:latin typeface="Calisto MT" panose="02040603050505030304" pitchFamily="18" charset="0"/>
                <a:ea typeface="+mn-ea"/>
                <a:cs typeface="+mn-cs"/>
              </a:defRPr>
            </a:lvl8pPr>
            <a:lvl9pPr marL="17416760" algn="l" defTabSz="4354190" rtl="0" eaLnBrk="1" latinLnBrk="0" hangingPunct="1">
              <a:defRPr kern="1200">
                <a:solidFill>
                  <a:schemeClr val="tx1"/>
                </a:solidFill>
                <a:latin typeface="Calisto MT" panose="02040603050505030304" pitchFamily="18" charset="0"/>
                <a:ea typeface="+mn-ea"/>
                <a:cs typeface="+mn-cs"/>
              </a:defRPr>
            </a:lvl9pPr>
          </a:lstStyle>
          <a:p>
            <a:fld id="{12D29E22-1642-40CA-AC4B-BCC2C938DD85}" type="slidenum">
              <a:rPr lang="en-US" altLang="en-US">
                <a:solidFill>
                  <a:srgbClr val="F2F2F2"/>
                </a:solidFill>
              </a:rPr>
              <a:pPr/>
              <a:t>27</a:t>
            </a:fld>
            <a:endParaRPr lang="en-US" altLang="en-US" dirty="0">
              <a:solidFill>
                <a:srgbClr val="F2F2F2"/>
              </a:solidFill>
            </a:endParaRPr>
          </a:p>
        </p:txBody>
      </p:sp>
    </p:spTree>
    <p:extLst>
      <p:ext uri="{BB962C8B-B14F-4D97-AF65-F5344CB8AC3E}">
        <p14:creationId xmlns:p14="http://schemas.microsoft.com/office/powerpoint/2010/main" val="316926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B38AD-370E-FE01-2EF4-DDB36C2D6B23}"/>
              </a:ext>
            </a:extLst>
          </p:cNvPr>
          <p:cNvSpPr>
            <a:spLocks noGrp="1"/>
          </p:cNvSpPr>
          <p:nvPr>
            <p:ph type="title"/>
          </p:nvPr>
        </p:nvSpPr>
        <p:spPr/>
        <p:txBody>
          <a:bodyPr/>
          <a:lstStyle/>
          <a:p>
            <a:r>
              <a:rPr lang="en-US" dirty="0"/>
              <a:t>Real Time PM2.5 Maps</a:t>
            </a:r>
          </a:p>
        </p:txBody>
      </p:sp>
      <p:pic>
        <p:nvPicPr>
          <p:cNvPr id="8" name="Content Placeholder 7">
            <a:extLst>
              <a:ext uri="{FF2B5EF4-FFF2-40B4-BE49-F238E27FC236}">
                <a16:creationId xmlns:a16="http://schemas.microsoft.com/office/drawing/2014/main" id="{124F7869-2386-BE26-F374-4FEE2BA1FFC2}"/>
              </a:ext>
            </a:extLst>
          </p:cNvPr>
          <p:cNvPicPr>
            <a:picLocks noGrp="1" noChangeAspect="1"/>
          </p:cNvPicPr>
          <p:nvPr>
            <p:ph idx="1"/>
          </p:nvPr>
        </p:nvPicPr>
        <p:blipFill rotWithShape="1">
          <a:blip r:embed="rId2"/>
          <a:stretch/>
        </p:blipFill>
        <p:spPr>
          <a:xfrm>
            <a:off x="5117466" y="3440510"/>
            <a:ext cx="14631668" cy="9144792"/>
          </a:xfrm>
        </p:spPr>
      </p:pic>
      <p:sp>
        <p:nvSpPr>
          <p:cNvPr id="4" name="Slide Number Placeholder 3">
            <a:extLst>
              <a:ext uri="{FF2B5EF4-FFF2-40B4-BE49-F238E27FC236}">
                <a16:creationId xmlns:a16="http://schemas.microsoft.com/office/drawing/2014/main" id="{5F3AAD91-CDAF-3FA3-C80A-145EED194C21}"/>
              </a:ext>
            </a:extLst>
          </p:cNvPr>
          <p:cNvSpPr>
            <a:spLocks noGrp="1"/>
          </p:cNvSpPr>
          <p:nvPr>
            <p:ph type="sldNum" sz="quarter" idx="12"/>
          </p:nvPr>
        </p:nvSpPr>
        <p:spPr/>
        <p:txBody>
          <a:bodyPr/>
          <a:lstStyle/>
          <a:p>
            <a:fld id="{1B787467-BAAC-4BA4-8914-8F9B892E5534}" type="slidenum">
              <a:rPr lang="en-US" altLang="en-US" smtClean="0"/>
              <a:pPr/>
              <a:t>28</a:t>
            </a:fld>
            <a:endParaRPr lang="en-US" altLang="en-US" dirty="0"/>
          </a:p>
        </p:txBody>
      </p:sp>
      <p:pic>
        <p:nvPicPr>
          <p:cNvPr id="6" name="Picture 5">
            <a:extLst>
              <a:ext uri="{FF2B5EF4-FFF2-40B4-BE49-F238E27FC236}">
                <a16:creationId xmlns:a16="http://schemas.microsoft.com/office/drawing/2014/main" id="{E6CCCC33-767C-6E95-762E-F7423ADD6051}"/>
              </a:ext>
            </a:extLst>
          </p:cNvPr>
          <p:cNvPicPr>
            <a:picLocks noChangeAspect="1"/>
          </p:cNvPicPr>
          <p:nvPr/>
        </p:nvPicPr>
        <p:blipFill rotWithShape="1">
          <a:blip r:embed="rId3"/>
          <a:srcRect t="6124" b="5221"/>
          <a:stretch/>
        </p:blipFill>
        <p:spPr>
          <a:xfrm>
            <a:off x="0" y="3226142"/>
            <a:ext cx="14631668" cy="8107258"/>
          </a:xfrm>
          <a:prstGeom prst="rect">
            <a:avLst/>
          </a:prstGeom>
        </p:spPr>
      </p:pic>
      <p:pic>
        <p:nvPicPr>
          <p:cNvPr id="5" name="Picture 4">
            <a:extLst>
              <a:ext uri="{FF2B5EF4-FFF2-40B4-BE49-F238E27FC236}">
                <a16:creationId xmlns:a16="http://schemas.microsoft.com/office/drawing/2014/main" id="{2E406D13-211B-6FBE-A9C1-C726DC4078BB}"/>
              </a:ext>
            </a:extLst>
          </p:cNvPr>
          <p:cNvPicPr>
            <a:picLocks noChangeAspect="1"/>
          </p:cNvPicPr>
          <p:nvPr/>
        </p:nvPicPr>
        <p:blipFill>
          <a:blip r:embed="rId4"/>
          <a:stretch>
            <a:fillRect/>
          </a:stretch>
        </p:blipFill>
        <p:spPr>
          <a:xfrm>
            <a:off x="13549815" y="5213050"/>
            <a:ext cx="10707028" cy="6889077"/>
          </a:xfrm>
          <a:prstGeom prst="rect">
            <a:avLst/>
          </a:prstGeom>
        </p:spPr>
      </p:pic>
      <p:pic>
        <p:nvPicPr>
          <p:cNvPr id="9" name="Picture 8">
            <a:extLst>
              <a:ext uri="{FF2B5EF4-FFF2-40B4-BE49-F238E27FC236}">
                <a16:creationId xmlns:a16="http://schemas.microsoft.com/office/drawing/2014/main" id="{889CD439-1BF9-E979-D8E4-D19538AB845F}"/>
              </a:ext>
            </a:extLst>
          </p:cNvPr>
          <p:cNvPicPr>
            <a:picLocks noChangeAspect="1"/>
          </p:cNvPicPr>
          <p:nvPr/>
        </p:nvPicPr>
        <p:blipFill>
          <a:blip r:embed="rId5"/>
          <a:stretch>
            <a:fillRect/>
          </a:stretch>
        </p:blipFill>
        <p:spPr>
          <a:xfrm>
            <a:off x="14723397" y="3440510"/>
            <a:ext cx="9533446" cy="6393734"/>
          </a:xfrm>
          <a:prstGeom prst="rect">
            <a:avLst/>
          </a:prstGeom>
        </p:spPr>
      </p:pic>
    </p:spTree>
    <p:extLst>
      <p:ext uri="{BB962C8B-B14F-4D97-AF65-F5344CB8AC3E}">
        <p14:creationId xmlns:p14="http://schemas.microsoft.com/office/powerpoint/2010/main" val="136549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B38AD-370E-FE01-2EF4-DDB36C2D6B23}"/>
              </a:ext>
            </a:extLst>
          </p:cNvPr>
          <p:cNvSpPr>
            <a:spLocks noGrp="1"/>
          </p:cNvSpPr>
          <p:nvPr>
            <p:ph type="title"/>
          </p:nvPr>
        </p:nvSpPr>
        <p:spPr/>
        <p:txBody>
          <a:bodyPr/>
          <a:lstStyle/>
          <a:p>
            <a:r>
              <a:rPr lang="en-US" dirty="0"/>
              <a:t>Sensors are sparse in Africa</a:t>
            </a:r>
          </a:p>
        </p:txBody>
      </p:sp>
      <p:sp>
        <p:nvSpPr>
          <p:cNvPr id="8" name="Content Placeholder 7">
            <a:extLst>
              <a:ext uri="{FF2B5EF4-FFF2-40B4-BE49-F238E27FC236}">
                <a16:creationId xmlns:a16="http://schemas.microsoft.com/office/drawing/2014/main" id="{D223947D-2DF6-0C48-0146-27DEDF2194A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F3AAD91-CDAF-3FA3-C80A-145EED194C21}"/>
              </a:ext>
            </a:extLst>
          </p:cNvPr>
          <p:cNvSpPr>
            <a:spLocks noGrp="1"/>
          </p:cNvSpPr>
          <p:nvPr>
            <p:ph type="sldNum" sz="quarter" idx="12"/>
          </p:nvPr>
        </p:nvSpPr>
        <p:spPr/>
        <p:txBody>
          <a:bodyPr/>
          <a:lstStyle/>
          <a:p>
            <a:fld id="{1B787467-BAAC-4BA4-8914-8F9B892E5534}" type="slidenum">
              <a:rPr lang="en-US" altLang="en-US" smtClean="0"/>
              <a:pPr/>
              <a:t>29</a:t>
            </a:fld>
            <a:endParaRPr lang="en-US" altLang="en-US" dirty="0"/>
          </a:p>
        </p:txBody>
      </p:sp>
      <p:pic>
        <p:nvPicPr>
          <p:cNvPr id="7" name="Picture 6">
            <a:extLst>
              <a:ext uri="{FF2B5EF4-FFF2-40B4-BE49-F238E27FC236}">
                <a16:creationId xmlns:a16="http://schemas.microsoft.com/office/drawing/2014/main" id="{FA70677C-73A0-C390-8C2A-85808E05D3A0}"/>
              </a:ext>
            </a:extLst>
          </p:cNvPr>
          <p:cNvPicPr>
            <a:picLocks noChangeAspect="1"/>
          </p:cNvPicPr>
          <p:nvPr/>
        </p:nvPicPr>
        <p:blipFill rotWithShape="1">
          <a:blip r:embed="rId2"/>
          <a:srcRect l="40173" t="20438" b="4787"/>
          <a:stretch/>
        </p:blipFill>
        <p:spPr>
          <a:xfrm>
            <a:off x="152856" y="4821231"/>
            <a:ext cx="8172934" cy="6384448"/>
          </a:xfrm>
          <a:prstGeom prst="rect">
            <a:avLst/>
          </a:prstGeom>
        </p:spPr>
      </p:pic>
      <p:pic>
        <p:nvPicPr>
          <p:cNvPr id="9" name="Picture 8">
            <a:extLst>
              <a:ext uri="{FF2B5EF4-FFF2-40B4-BE49-F238E27FC236}">
                <a16:creationId xmlns:a16="http://schemas.microsoft.com/office/drawing/2014/main" id="{E6EDF1B4-5271-2243-55C5-86D7D2ABEDF1}"/>
              </a:ext>
            </a:extLst>
          </p:cNvPr>
          <p:cNvPicPr>
            <a:picLocks noChangeAspect="1"/>
          </p:cNvPicPr>
          <p:nvPr/>
        </p:nvPicPr>
        <p:blipFill rotWithShape="1">
          <a:blip r:embed="rId3"/>
          <a:srcRect l="31613" t="11525" r="-1086" b="5439"/>
          <a:stretch/>
        </p:blipFill>
        <p:spPr>
          <a:xfrm>
            <a:off x="8325790" y="3529145"/>
            <a:ext cx="7849974" cy="5864087"/>
          </a:xfrm>
          <a:prstGeom prst="rect">
            <a:avLst/>
          </a:prstGeom>
        </p:spPr>
      </p:pic>
      <p:pic>
        <p:nvPicPr>
          <p:cNvPr id="11" name="Picture 10">
            <a:extLst>
              <a:ext uri="{FF2B5EF4-FFF2-40B4-BE49-F238E27FC236}">
                <a16:creationId xmlns:a16="http://schemas.microsoft.com/office/drawing/2014/main" id="{BE7E9128-26E9-C19B-9E99-5E499728B71E}"/>
              </a:ext>
            </a:extLst>
          </p:cNvPr>
          <p:cNvPicPr>
            <a:picLocks noChangeAspect="1"/>
          </p:cNvPicPr>
          <p:nvPr/>
        </p:nvPicPr>
        <p:blipFill rotWithShape="1">
          <a:blip r:embed="rId4"/>
          <a:srcRect l="36097" t="21524" b="5003"/>
          <a:stretch/>
        </p:blipFill>
        <p:spPr>
          <a:xfrm>
            <a:off x="15081197" y="6858000"/>
            <a:ext cx="9350043" cy="6718852"/>
          </a:xfrm>
          <a:prstGeom prst="rect">
            <a:avLst/>
          </a:prstGeom>
        </p:spPr>
      </p:pic>
      <p:pic>
        <p:nvPicPr>
          <p:cNvPr id="6" name="Picture 5">
            <a:extLst>
              <a:ext uri="{FF2B5EF4-FFF2-40B4-BE49-F238E27FC236}">
                <a16:creationId xmlns:a16="http://schemas.microsoft.com/office/drawing/2014/main" id="{2E6B1AE8-18E7-0CC1-7685-A13E74C422ED}"/>
              </a:ext>
            </a:extLst>
          </p:cNvPr>
          <p:cNvPicPr>
            <a:picLocks noChangeAspect="1"/>
          </p:cNvPicPr>
          <p:nvPr/>
        </p:nvPicPr>
        <p:blipFill>
          <a:blip r:embed="rId5"/>
          <a:stretch>
            <a:fillRect/>
          </a:stretch>
        </p:blipFill>
        <p:spPr>
          <a:xfrm>
            <a:off x="6948468" y="8349079"/>
            <a:ext cx="7742591" cy="5227773"/>
          </a:xfrm>
          <a:prstGeom prst="rect">
            <a:avLst/>
          </a:prstGeom>
        </p:spPr>
      </p:pic>
    </p:spTree>
    <p:extLst>
      <p:ext uri="{BB962C8B-B14F-4D97-AF65-F5344CB8AC3E}">
        <p14:creationId xmlns:p14="http://schemas.microsoft.com/office/powerpoint/2010/main" val="197673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5ED5D6C-1A3D-488B-B0E8-06D440FFC70D}"/>
              </a:ext>
            </a:extLst>
          </p:cNvPr>
          <p:cNvSpPr>
            <a:spLocks noGrp="1" noRot="1" noChangeArrowheads="1"/>
          </p:cNvSpPr>
          <p:nvPr>
            <p:ph type="title"/>
          </p:nvPr>
        </p:nvSpPr>
        <p:spPr>
          <a:xfrm>
            <a:off x="1657458" y="2113712"/>
            <a:ext cx="20705235" cy="1939926"/>
          </a:xfrm>
        </p:spPr>
        <p:txBody>
          <a:bodyPr>
            <a:normAutofit fontScale="90000"/>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fontAlgn="auto" hangingPunct="1">
              <a:spcAft>
                <a:spcPts val="0"/>
              </a:spcAft>
              <a:defRPr/>
            </a:pPr>
            <a:r>
              <a:rPr lang="en-US" dirty="0">
                <a:solidFill>
                  <a:schemeClr val="accent6">
                    <a:lumMod val="75000"/>
                  </a:schemeClr>
                </a:solidFill>
                <a:latin typeface="Arial" panose="020B0604020202020204" pitchFamily="34" charset="0"/>
                <a:ea typeface="+mj-ea"/>
                <a:cs typeface="Arial" panose="020B0604020202020204" pitchFamily="34" charset="0"/>
              </a:rPr>
              <a:t>Air Pollution has a Long (and Terrible) History</a:t>
            </a:r>
          </a:p>
        </p:txBody>
      </p:sp>
      <p:sp>
        <p:nvSpPr>
          <p:cNvPr id="40963" name="Rectangle 3">
            <a:extLst>
              <a:ext uri="{FF2B5EF4-FFF2-40B4-BE49-F238E27FC236}">
                <a16:creationId xmlns:a16="http://schemas.microsoft.com/office/drawing/2014/main" id="{40D83689-61E9-456D-943E-055BCF85D6A1}"/>
              </a:ext>
            </a:extLst>
          </p:cNvPr>
          <p:cNvSpPr>
            <a:spLocks noGrp="1" noRot="1" noChangeArrowheads="1"/>
          </p:cNvSpPr>
          <p:nvPr>
            <p:ph idx="1"/>
          </p:nvPr>
        </p:nvSpPr>
        <p:spPr>
          <a:xfrm>
            <a:off x="1182942" y="4236615"/>
            <a:ext cx="14461249" cy="9859558"/>
          </a:xfrm>
        </p:spPr>
        <p:txBody>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marL="531000" indent="-685800" eaLnBrk="1" fontAlgn="auto" hangingPunct="1">
              <a:defRPr/>
            </a:pPr>
            <a:r>
              <a:rPr lang="en-US" altLang="en-US" sz="5200" dirty="0">
                <a:latin typeface="Abadi" panose="020B0604020104020204" pitchFamily="34" charset="0"/>
                <a:cs typeface="Times New Roman" panose="02020603050405020304" pitchFamily="18" charset="0"/>
              </a:rPr>
              <a:t>Earliest written records of air pollution begin in at least 65 BC.</a:t>
            </a:r>
          </a:p>
          <a:p>
            <a:pPr marL="531000" indent="-685800" eaLnBrk="1" fontAlgn="auto" hangingPunct="1">
              <a:defRPr/>
            </a:pPr>
            <a:r>
              <a:rPr lang="en-US" altLang="en-US" sz="5200" dirty="0">
                <a:latin typeface="Abadi" panose="020B0604020104020204" pitchFamily="34" charset="0"/>
                <a:cs typeface="Times New Roman" panose="02020603050405020304" pitchFamily="18" charset="0"/>
              </a:rPr>
              <a:t>Mention of air pollution increased steadily as society developed.</a:t>
            </a:r>
          </a:p>
          <a:p>
            <a:pPr marL="531000" indent="-685800" eaLnBrk="1" fontAlgn="auto" hangingPunct="1">
              <a:defRPr/>
            </a:pPr>
            <a:r>
              <a:rPr lang="en-US" altLang="en-US" sz="5200" dirty="0">
                <a:latin typeface="Abadi" panose="020B0604020104020204" pitchFamily="34" charset="0"/>
                <a:cs typeface="Times New Roman" panose="02020603050405020304" pitchFamily="18" charset="0"/>
              </a:rPr>
              <a:t>The first air pollution regulation may have been the one issued in 1273, when King Edward I forbid coal burning near the White Castle in London.</a:t>
            </a:r>
          </a:p>
          <a:p>
            <a:pPr marL="531000" indent="-685800" eaLnBrk="1" fontAlgn="auto" hangingPunct="1">
              <a:defRPr/>
            </a:pPr>
            <a:r>
              <a:rPr lang="en-US" altLang="en-US" sz="5200" dirty="0">
                <a:latin typeface="Abadi" panose="020B0604020104020204" pitchFamily="34" charset="0"/>
                <a:cs typeface="Times New Roman" panose="02020603050405020304" pitchFamily="18" charset="0"/>
              </a:rPr>
              <a:t>But humans have been breathing smoke since we started cooking on fires. </a:t>
            </a:r>
          </a:p>
          <a:p>
            <a:pPr indent="-612000" eaLnBrk="1" fontAlgn="auto" hangingPunct="1">
              <a:buFont typeface="Wingdings 2" charset="2"/>
              <a:buChar char=""/>
              <a:defRPr/>
            </a:pPr>
            <a:endParaRPr lang="en-US" altLang="en-US" sz="5200" dirty="0">
              <a:solidFill>
                <a:srgbClr val="FFFF00"/>
              </a:solidFill>
              <a:latin typeface="Abadi" panose="020B0604020104020204" pitchFamily="34" charset="0"/>
              <a:cs typeface="Times New Roman" panose="02020603050405020304" pitchFamily="18" charset="0"/>
            </a:endParaRPr>
          </a:p>
          <a:p>
            <a:pPr indent="-612000" eaLnBrk="1" fontAlgn="auto" hangingPunct="1">
              <a:buFont typeface="Wingdings 2" charset="2"/>
              <a:buChar char=""/>
              <a:defRPr/>
            </a:pPr>
            <a:endParaRPr lang="en-US" altLang="en-US" sz="5200" b="1" dirty="0">
              <a:solidFill>
                <a:srgbClr val="FFFF00"/>
              </a:solidFill>
            </a:endParaRPr>
          </a:p>
        </p:txBody>
      </p:sp>
      <p:sp>
        <p:nvSpPr>
          <p:cNvPr id="4" name="Slide Number Placeholder 5">
            <a:extLst>
              <a:ext uri="{FF2B5EF4-FFF2-40B4-BE49-F238E27FC236}">
                <a16:creationId xmlns:a16="http://schemas.microsoft.com/office/drawing/2014/main" id="{A38AA170-6A78-4BC3-88A4-954AE4E6A977}"/>
              </a:ext>
            </a:extLst>
          </p:cNvPr>
          <p:cNvSpPr>
            <a:spLocks noGrp="1"/>
          </p:cNvSpPr>
          <p:nvPr>
            <p:ph type="sldNum" sz="quarter" idx="12"/>
          </p:nvPr>
        </p:nvSpPr>
        <p:spPr>
          <a:prstGeom prst="rect">
            <a:avLst/>
          </a:prstGeom>
        </p:spPr>
        <p:txBody>
          <a:bodyPr/>
          <a:lstStyle>
            <a:defPPr>
              <a:defRPr lang="en-US"/>
            </a:defPPr>
            <a:lvl1pPr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217709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435419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653128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870838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10885474" algn="l" defTabSz="4354190" rtl="0" eaLnBrk="1" latinLnBrk="0" hangingPunct="1">
              <a:defRPr kern="1200">
                <a:solidFill>
                  <a:schemeClr val="tx1"/>
                </a:solidFill>
                <a:latin typeface="Calisto MT" panose="02040603050505030304" pitchFamily="18" charset="0"/>
                <a:ea typeface="+mn-ea"/>
                <a:cs typeface="+mn-cs"/>
              </a:defRPr>
            </a:lvl6pPr>
            <a:lvl7pPr marL="13062570" algn="l" defTabSz="4354190" rtl="0" eaLnBrk="1" latinLnBrk="0" hangingPunct="1">
              <a:defRPr kern="1200">
                <a:solidFill>
                  <a:schemeClr val="tx1"/>
                </a:solidFill>
                <a:latin typeface="Calisto MT" panose="02040603050505030304" pitchFamily="18" charset="0"/>
                <a:ea typeface="+mn-ea"/>
                <a:cs typeface="+mn-cs"/>
              </a:defRPr>
            </a:lvl7pPr>
            <a:lvl8pPr marL="15239664" algn="l" defTabSz="4354190" rtl="0" eaLnBrk="1" latinLnBrk="0" hangingPunct="1">
              <a:defRPr kern="1200">
                <a:solidFill>
                  <a:schemeClr val="tx1"/>
                </a:solidFill>
                <a:latin typeface="Calisto MT" panose="02040603050505030304" pitchFamily="18" charset="0"/>
                <a:ea typeface="+mn-ea"/>
                <a:cs typeface="+mn-cs"/>
              </a:defRPr>
            </a:lvl8pPr>
            <a:lvl9pPr marL="17416760" algn="l" defTabSz="4354190" rtl="0" eaLnBrk="1" latinLnBrk="0" hangingPunct="1">
              <a:defRPr kern="1200">
                <a:solidFill>
                  <a:schemeClr val="tx1"/>
                </a:solidFill>
                <a:latin typeface="Calisto MT" panose="02040603050505030304" pitchFamily="18" charset="0"/>
                <a:ea typeface="+mn-ea"/>
                <a:cs typeface="+mn-cs"/>
              </a:defRPr>
            </a:lvl9pPr>
          </a:lstStyle>
          <a:p>
            <a:pPr>
              <a:spcBef>
                <a:spcPct val="0"/>
              </a:spcBef>
              <a:spcAft>
                <a:spcPct val="0"/>
              </a:spcAft>
              <a:buClrTx/>
              <a:buSzTx/>
              <a:buFontTx/>
              <a:buNone/>
            </a:pPr>
            <a:fld id="{966B7875-8F9A-4375-92CE-662FD2EE8BF2}" type="slidenum">
              <a:rPr lang="en-US" altLang="en-US" sz="2400">
                <a:solidFill>
                  <a:srgbClr val="898989"/>
                </a:solidFill>
                <a:latin typeface="Times New Roman" panose="02020603050405020304" pitchFamily="18" charset="0"/>
              </a:rPr>
              <a:pPr>
                <a:spcBef>
                  <a:spcPct val="0"/>
                </a:spcBef>
                <a:spcAft>
                  <a:spcPct val="0"/>
                </a:spcAft>
                <a:buClrTx/>
                <a:buSzTx/>
                <a:buFontTx/>
                <a:buNone/>
              </a:pPr>
              <a:t>3</a:t>
            </a:fld>
            <a:endParaRPr lang="en-US" altLang="en-US" sz="2400" dirty="0">
              <a:solidFill>
                <a:srgbClr val="898989"/>
              </a:solidFill>
              <a:latin typeface="Times New Roman" panose="02020603050405020304" pitchFamily="18" charset="0"/>
            </a:endParaRPr>
          </a:p>
        </p:txBody>
      </p:sp>
      <p:pic>
        <p:nvPicPr>
          <p:cNvPr id="13317" name="Picture 2" descr="https://pbs.twimg.com/media/B179FTFCQAAg9c2.png">
            <a:extLst>
              <a:ext uri="{FF2B5EF4-FFF2-40B4-BE49-F238E27FC236}">
                <a16:creationId xmlns:a16="http://schemas.microsoft.com/office/drawing/2014/main" id="{2C42D7A2-2386-9B77-27E3-01787A467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8839" y="5208589"/>
            <a:ext cx="7786495" cy="425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230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dissolve">
                                      <p:cBhvr>
                                        <p:cTn id="7" dur="500"/>
                                        <p:tgtEl>
                                          <p:spTgt spid="409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63">
                                            <p:txEl>
                                              <p:pRg st="0" end="0"/>
                                            </p:txEl>
                                          </p:spTgt>
                                        </p:tgtEl>
                                        <p:attrNameLst>
                                          <p:attrName>style.visibility</p:attrName>
                                        </p:attrNameLst>
                                      </p:cBhvr>
                                      <p:to>
                                        <p:strVal val="visible"/>
                                      </p:to>
                                    </p:set>
                                    <p:animEffect transition="in" filter="dissolve">
                                      <p:cBhvr>
                                        <p:cTn id="12" dur="500"/>
                                        <p:tgtEl>
                                          <p:spTgt spid="4096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63">
                                            <p:txEl>
                                              <p:pRg st="1" end="1"/>
                                            </p:txEl>
                                          </p:spTgt>
                                        </p:tgtEl>
                                        <p:attrNameLst>
                                          <p:attrName>style.visibility</p:attrName>
                                        </p:attrNameLst>
                                      </p:cBhvr>
                                      <p:to>
                                        <p:strVal val="visible"/>
                                      </p:to>
                                    </p:set>
                                    <p:animEffect transition="in" filter="dissolve">
                                      <p:cBhvr>
                                        <p:cTn id="17" dur="500"/>
                                        <p:tgtEl>
                                          <p:spTgt spid="4096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963">
                                            <p:txEl>
                                              <p:pRg st="2" end="2"/>
                                            </p:txEl>
                                          </p:spTgt>
                                        </p:tgtEl>
                                        <p:attrNameLst>
                                          <p:attrName>style.visibility</p:attrName>
                                        </p:attrNameLst>
                                      </p:cBhvr>
                                      <p:to>
                                        <p:strVal val="visible"/>
                                      </p:to>
                                    </p:set>
                                    <p:animEffect transition="in" filter="dissolve">
                                      <p:cBhvr>
                                        <p:cTn id="22" dur="500"/>
                                        <p:tgtEl>
                                          <p:spTgt spid="409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963">
                                            <p:txEl>
                                              <p:pRg st="3" end="3"/>
                                            </p:txEl>
                                          </p:spTgt>
                                        </p:tgtEl>
                                        <p:attrNameLst>
                                          <p:attrName>style.visibility</p:attrName>
                                        </p:attrNameLst>
                                      </p:cBhvr>
                                      <p:to>
                                        <p:strVal val="visible"/>
                                      </p:to>
                                    </p:set>
                                    <p:animEffect transition="in" filter="dissolve">
                                      <p:cBhvr>
                                        <p:cTn id="27" dur="500"/>
                                        <p:tgtEl>
                                          <p:spTgt spid="409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1939-A6DE-D026-7DD8-3916E792CA2A}"/>
              </a:ext>
            </a:extLst>
          </p:cNvPr>
          <p:cNvSpPr>
            <a:spLocks noGrp="1"/>
          </p:cNvSpPr>
          <p:nvPr>
            <p:ph type="title"/>
          </p:nvPr>
        </p:nvSpPr>
        <p:spPr/>
        <p:txBody>
          <a:bodyPr/>
          <a:lstStyle/>
          <a:p>
            <a:r>
              <a:rPr lang="en-US" dirty="0"/>
              <a:t>Emissions have been Rising in Africa </a:t>
            </a:r>
          </a:p>
        </p:txBody>
      </p:sp>
      <p:sp>
        <p:nvSpPr>
          <p:cNvPr id="5" name="Content Placeholder 4">
            <a:extLst>
              <a:ext uri="{FF2B5EF4-FFF2-40B4-BE49-F238E27FC236}">
                <a16:creationId xmlns:a16="http://schemas.microsoft.com/office/drawing/2014/main" id="{9D8A079B-DA6A-CB1E-27EC-F29AD655FE7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D2BCE94-3399-CAB9-8E52-E875FC3EBBDE}"/>
              </a:ext>
            </a:extLst>
          </p:cNvPr>
          <p:cNvSpPr>
            <a:spLocks noGrp="1"/>
          </p:cNvSpPr>
          <p:nvPr>
            <p:ph type="sldNum" sz="quarter" idx="12"/>
          </p:nvPr>
        </p:nvSpPr>
        <p:spPr/>
        <p:txBody>
          <a:bodyPr/>
          <a:lstStyle/>
          <a:p>
            <a:fld id="{1B787467-BAAC-4BA4-8914-8F9B892E5534}" type="slidenum">
              <a:rPr lang="en-US" altLang="en-US" smtClean="0"/>
              <a:pPr/>
              <a:t>30</a:t>
            </a:fld>
            <a:endParaRPr lang="en-US" altLang="en-US" dirty="0"/>
          </a:p>
        </p:txBody>
      </p:sp>
      <p:pic>
        <p:nvPicPr>
          <p:cNvPr id="3074" name="Picture 2">
            <a:extLst>
              <a:ext uri="{FF2B5EF4-FFF2-40B4-BE49-F238E27FC236}">
                <a16:creationId xmlns:a16="http://schemas.microsoft.com/office/drawing/2014/main" id="{20D0A56B-EE7C-5BAF-6C2C-7E7D1AB67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096" y="3104933"/>
            <a:ext cx="22091374" cy="10491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4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64C3-62D5-1358-C220-E83B06BAB90E}"/>
              </a:ext>
            </a:extLst>
          </p:cNvPr>
          <p:cNvSpPr>
            <a:spLocks noGrp="1"/>
          </p:cNvSpPr>
          <p:nvPr>
            <p:ph type="title"/>
          </p:nvPr>
        </p:nvSpPr>
        <p:spPr>
          <a:xfrm>
            <a:off x="720436" y="2488914"/>
            <a:ext cx="22952364" cy="2286000"/>
          </a:xfrm>
        </p:spPr>
        <p:txBody>
          <a:bodyPr anchor="ctr">
            <a:normAutofit/>
          </a:bodyPr>
          <a:lstStyle/>
          <a:p>
            <a:r>
              <a:rPr lang="en-US" dirty="0"/>
              <a:t>Outline</a:t>
            </a:r>
          </a:p>
        </p:txBody>
      </p:sp>
      <p:sp>
        <p:nvSpPr>
          <p:cNvPr id="8" name="Content Placeholder 2">
            <a:extLst>
              <a:ext uri="{FF2B5EF4-FFF2-40B4-BE49-F238E27FC236}">
                <a16:creationId xmlns:a16="http://schemas.microsoft.com/office/drawing/2014/main" id="{153A3E9F-6E57-19D6-6610-BA32E9FF4FD7}"/>
              </a:ext>
            </a:extLst>
          </p:cNvPr>
          <p:cNvSpPr>
            <a:spLocks noGrp="1"/>
          </p:cNvSpPr>
          <p:nvPr>
            <p:ph type="body" sz="quarter" idx="10"/>
          </p:nvPr>
        </p:nvSpPr>
        <p:spPr>
          <a:xfrm>
            <a:off x="720437" y="5162262"/>
            <a:ext cx="23130162" cy="6572540"/>
          </a:xfrm>
        </p:spPr>
        <p:txBody>
          <a:bodyPr>
            <a:normAutofit/>
          </a:bodyPr>
          <a:lstStyle/>
          <a:p>
            <a:r>
              <a:rPr lang="en-US" dirty="0"/>
              <a:t>Air pollution history &amp; Sources</a:t>
            </a:r>
          </a:p>
          <a:p>
            <a:r>
              <a:rPr lang="en-US" dirty="0"/>
              <a:t>Who is impacted by air pollution and where</a:t>
            </a:r>
          </a:p>
          <a:p>
            <a:r>
              <a:rPr lang="en-US" dirty="0"/>
              <a:t>What are the pollutants and which do we regulate</a:t>
            </a:r>
          </a:p>
          <a:p>
            <a:r>
              <a:rPr lang="en-US" dirty="0"/>
              <a:t>Particulate matter: the largest killer</a:t>
            </a:r>
          </a:p>
          <a:p>
            <a:r>
              <a:rPr lang="en-US" sz="6000" b="1" dirty="0"/>
              <a:t>Measuring pollutants &amp; trends</a:t>
            </a:r>
          </a:p>
          <a:p>
            <a:r>
              <a:rPr lang="en-US" dirty="0"/>
              <a:t>A few thoughts on regulations and policy</a:t>
            </a:r>
          </a:p>
          <a:p>
            <a:r>
              <a:rPr lang="en-US" dirty="0"/>
              <a:t>My research</a:t>
            </a:r>
          </a:p>
          <a:p>
            <a:endParaRPr lang="en-US" dirty="0"/>
          </a:p>
          <a:p>
            <a:endParaRPr lang="en-US" dirty="0"/>
          </a:p>
        </p:txBody>
      </p:sp>
      <p:sp>
        <p:nvSpPr>
          <p:cNvPr id="4" name="Slide Number Placeholder 3" hidden="1">
            <a:extLst>
              <a:ext uri="{FF2B5EF4-FFF2-40B4-BE49-F238E27FC236}">
                <a16:creationId xmlns:a16="http://schemas.microsoft.com/office/drawing/2014/main" id="{F5C895D2-5B80-8A69-8D2C-71C97CDD77BE}"/>
              </a:ext>
            </a:extLst>
          </p:cNvPr>
          <p:cNvSpPr>
            <a:spLocks noGrp="1"/>
          </p:cNvSpPr>
          <p:nvPr>
            <p:ph type="sldNum" sz="quarter" idx="4294967295"/>
          </p:nvPr>
        </p:nvSpPr>
        <p:spPr>
          <a:xfrm>
            <a:off x="22534035" y="12964492"/>
            <a:ext cx="1507067" cy="730250"/>
          </a:xfrm>
        </p:spPr>
        <p:txBody>
          <a:bodyPr/>
          <a:lstStyle/>
          <a:p>
            <a:pPr>
              <a:spcAft>
                <a:spcPts val="600"/>
              </a:spcAft>
            </a:pPr>
            <a:fld id="{1B787467-BAAC-4BA4-8914-8F9B892E5534}" type="slidenum">
              <a:rPr lang="en-US" altLang="en-US" smtClean="0"/>
              <a:pPr>
                <a:spcAft>
                  <a:spcPts val="600"/>
                </a:spcAft>
              </a:pPr>
              <a:t>31</a:t>
            </a:fld>
            <a:endParaRPr lang="en-US" altLang="en-US" dirty="0"/>
          </a:p>
        </p:txBody>
      </p:sp>
    </p:spTree>
    <p:extLst>
      <p:ext uri="{BB962C8B-B14F-4D97-AF65-F5344CB8AC3E}">
        <p14:creationId xmlns:p14="http://schemas.microsoft.com/office/powerpoint/2010/main" val="2259162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C7D48-BC9B-6246-050F-2CED9D1E0544}"/>
            </a:ext>
          </a:extLst>
        </p:cNvPr>
        <p:cNvGrpSpPr/>
        <p:nvPr/>
      </p:nvGrpSpPr>
      <p:grpSpPr>
        <a:xfrm>
          <a:off x="0" y="0"/>
          <a:ext cx="0" cy="0"/>
          <a:chOff x="0" y="0"/>
          <a:chExt cx="0" cy="0"/>
        </a:xfrm>
      </p:grpSpPr>
      <p:sp>
        <p:nvSpPr>
          <p:cNvPr id="5124" name="Rectangle 4">
            <a:extLst>
              <a:ext uri="{FF2B5EF4-FFF2-40B4-BE49-F238E27FC236}">
                <a16:creationId xmlns:a16="http://schemas.microsoft.com/office/drawing/2014/main" id="{30D04435-6BDB-AA55-770D-842168CCC0DD}"/>
              </a:ext>
            </a:extLst>
          </p:cNvPr>
          <p:cNvSpPr>
            <a:spLocks noGrp="1" noRot="1" noChangeArrowheads="1"/>
          </p:cNvSpPr>
          <p:nvPr>
            <p:ph idx="1"/>
          </p:nvPr>
        </p:nvSpPr>
        <p:spPr>
          <a:xfrm>
            <a:off x="1570383" y="3593432"/>
            <a:ext cx="21726939" cy="9349802"/>
          </a:xfrm>
        </p:spPr>
        <p:txBody>
          <a:bodyPr>
            <a:norm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Effective regulation stands needs two types of information</a:t>
            </a: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1. Measurements of Air Quality.</a:t>
            </a: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Target areas most impacted, monitor progress and 			impacts of regulation.</a:t>
            </a:r>
          </a:p>
          <a:p>
            <a:pPr indent="-457200" eaLnBrk="1" hangingPunct="1">
              <a:lnSpc>
                <a:spcPct val="105000"/>
              </a:lnSpc>
              <a:spcBef>
                <a:spcPct val="0"/>
              </a:spcBef>
              <a:buFont typeface="Wingdings" panose="05000000000000000000" pitchFamily="2" charset="2"/>
              <a:buNone/>
              <a:defRPr/>
            </a:pPr>
            <a:endParaRPr lang="en-US" dirty="0">
              <a:latin typeface="Abadi" panose="020B0604020104020204" pitchFamily="34" charset="0"/>
              <a:cs typeface="Times New Roman" pitchFamily="18" charset="0"/>
            </a:endParaRP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2. A Reasonable Quantitative Understanding of Sources.</a:t>
            </a: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The sources might seem obvious, but assumptions about the sources have led to many failed regulations. </a:t>
            </a:r>
          </a:p>
          <a:p>
            <a:pPr eaLnBrk="1" hangingPunct="1">
              <a:lnSpc>
                <a:spcPct val="105000"/>
              </a:lnSpc>
              <a:spcBef>
                <a:spcPct val="0"/>
              </a:spcBef>
              <a:buFont typeface="Wingdings" panose="05000000000000000000" pitchFamily="2" charset="2"/>
              <a:buNone/>
              <a:defRPr/>
            </a:pPr>
            <a:endParaRPr lang="en-US" dirty="0">
              <a:latin typeface="Abadi" panose="020B0604020104020204" pitchFamily="34" charset="0"/>
              <a:cs typeface="Times New Roman" pitchFamily="18" charset="0"/>
            </a:endParaRPr>
          </a:p>
          <a:p>
            <a:pPr eaLnBrk="1" hangingPunct="1">
              <a:lnSpc>
                <a:spcPct val="105000"/>
              </a:lnSpc>
              <a:spcBef>
                <a:spcPct val="0"/>
              </a:spcBef>
              <a:buFont typeface="Wingdings" panose="05000000000000000000" pitchFamily="2" charset="2"/>
              <a:buNone/>
              <a:defRPr/>
            </a:pPr>
            <a:endParaRPr lang="en-US" dirty="0">
              <a:latin typeface="Abadi" panose="020B0604020104020204" pitchFamily="34" charset="0"/>
              <a:cs typeface="Times New Roman" pitchFamily="18" charset="0"/>
            </a:endParaRPr>
          </a:p>
        </p:txBody>
      </p:sp>
      <p:sp>
        <p:nvSpPr>
          <p:cNvPr id="5" name="Slide Number Placeholder 5">
            <a:extLst>
              <a:ext uri="{FF2B5EF4-FFF2-40B4-BE49-F238E27FC236}">
                <a16:creationId xmlns:a16="http://schemas.microsoft.com/office/drawing/2014/main" id="{5EF13599-5D10-E6DB-0444-A3224434530B}"/>
              </a:ext>
            </a:extLst>
          </p:cNvPr>
          <p:cNvSpPr>
            <a:spLocks noGrp="1"/>
          </p:cNvSpPr>
          <p:nvPr>
            <p:ph type="sldNum" sz="quarter" idx="12"/>
          </p:nvPr>
        </p:nvSpPr>
        <p:spPr/>
        <p:txBody>
          <a:bodyPr/>
          <a:lstStyle>
            <a:defPPr>
              <a:defRPr lang="en-US"/>
            </a:defPPr>
            <a:lvl1pPr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217709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435419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653128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870838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10885474" algn="l" defTabSz="4354190" rtl="0" eaLnBrk="1" latinLnBrk="0" hangingPunct="1">
              <a:defRPr kern="1200">
                <a:solidFill>
                  <a:schemeClr val="tx1"/>
                </a:solidFill>
                <a:latin typeface="Calisto MT" panose="02040603050505030304" pitchFamily="18" charset="0"/>
                <a:ea typeface="+mn-ea"/>
                <a:cs typeface="+mn-cs"/>
              </a:defRPr>
            </a:lvl6pPr>
            <a:lvl7pPr marL="13062570" algn="l" defTabSz="4354190" rtl="0" eaLnBrk="1" latinLnBrk="0" hangingPunct="1">
              <a:defRPr kern="1200">
                <a:solidFill>
                  <a:schemeClr val="tx1"/>
                </a:solidFill>
                <a:latin typeface="Calisto MT" panose="02040603050505030304" pitchFamily="18" charset="0"/>
                <a:ea typeface="+mn-ea"/>
                <a:cs typeface="+mn-cs"/>
              </a:defRPr>
            </a:lvl7pPr>
            <a:lvl8pPr marL="15239664" algn="l" defTabSz="4354190" rtl="0" eaLnBrk="1" latinLnBrk="0" hangingPunct="1">
              <a:defRPr kern="1200">
                <a:solidFill>
                  <a:schemeClr val="tx1"/>
                </a:solidFill>
                <a:latin typeface="Calisto MT" panose="02040603050505030304" pitchFamily="18" charset="0"/>
                <a:ea typeface="+mn-ea"/>
                <a:cs typeface="+mn-cs"/>
              </a:defRPr>
            </a:lvl8pPr>
            <a:lvl9pPr marL="17416760" algn="l" defTabSz="4354190" rtl="0" eaLnBrk="1" latinLnBrk="0" hangingPunct="1">
              <a:defRPr kern="1200">
                <a:solidFill>
                  <a:schemeClr val="tx1"/>
                </a:solidFill>
                <a:latin typeface="Calisto MT" panose="02040603050505030304" pitchFamily="18" charset="0"/>
                <a:ea typeface="+mn-ea"/>
                <a:cs typeface="+mn-cs"/>
              </a:defRPr>
            </a:lvl9pPr>
          </a:lstStyle>
          <a:p>
            <a:pPr>
              <a:spcBef>
                <a:spcPct val="0"/>
              </a:spcBef>
              <a:spcAft>
                <a:spcPct val="0"/>
              </a:spcAft>
              <a:buClrTx/>
              <a:buSzTx/>
              <a:buFontTx/>
              <a:buNone/>
            </a:pPr>
            <a:fld id="{5F2E9BE5-C476-4C64-ACA2-4170DB35892A}" type="slidenum">
              <a:rPr lang="en-US" altLang="en-US" sz="2800">
                <a:solidFill>
                  <a:schemeClr val="tx1"/>
                </a:solidFill>
                <a:latin typeface="Arial" panose="020B0604020202020204" pitchFamily="34" charset="0"/>
              </a:rPr>
              <a:pPr>
                <a:spcBef>
                  <a:spcPct val="0"/>
                </a:spcBef>
                <a:spcAft>
                  <a:spcPct val="0"/>
                </a:spcAft>
                <a:buClrTx/>
                <a:buSzTx/>
                <a:buFontTx/>
                <a:buNone/>
              </a:pPr>
              <a:t>32</a:t>
            </a:fld>
            <a:endParaRPr lang="en-US" altLang="en-US" sz="2800" dirty="0">
              <a:solidFill>
                <a:schemeClr val="tx1"/>
              </a:solidFill>
              <a:latin typeface="Arial" panose="020B0604020202020204" pitchFamily="34" charset="0"/>
            </a:endParaRPr>
          </a:p>
        </p:txBody>
      </p:sp>
      <p:sp>
        <p:nvSpPr>
          <p:cNvPr id="43012" name="Text Box 5">
            <a:extLst>
              <a:ext uri="{FF2B5EF4-FFF2-40B4-BE49-F238E27FC236}">
                <a16:creationId xmlns:a16="http://schemas.microsoft.com/office/drawing/2014/main" id="{E4402E2A-2F4E-00A5-AE22-5049F7529FB7}"/>
              </a:ext>
            </a:extLst>
          </p:cNvPr>
          <p:cNvSpPr txBox="1">
            <a:spLocks noChangeArrowheads="1"/>
          </p:cNvSpPr>
          <p:nvPr/>
        </p:nvSpPr>
        <p:spPr bwMode="auto">
          <a:xfrm>
            <a:off x="208547" y="1498357"/>
            <a:ext cx="2329732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algn="ctr" eaLnBrk="1" hangingPunct="1">
              <a:spcBef>
                <a:spcPct val="50000"/>
              </a:spcBef>
            </a:pPr>
            <a:r>
              <a:rPr lang="en-US" altLang="en-US" sz="8000" dirty="0">
                <a:solidFill>
                  <a:schemeClr val="accent6">
                    <a:lumMod val="75000"/>
                  </a:schemeClr>
                </a:solidFill>
                <a:latin typeface="Arial" panose="020B0604020202020204" pitchFamily="34" charset="0"/>
              </a:rPr>
              <a:t>Bedrocks of Effective Air Pollution Regulation</a:t>
            </a:r>
          </a:p>
        </p:txBody>
      </p:sp>
    </p:spTree>
    <p:extLst>
      <p:ext uri="{BB962C8B-B14F-4D97-AF65-F5344CB8AC3E}">
        <p14:creationId xmlns:p14="http://schemas.microsoft.com/office/powerpoint/2010/main" val="3643197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F43B-53CE-1917-A684-1BEA3CDCC303}"/>
              </a:ext>
            </a:extLst>
          </p:cNvPr>
          <p:cNvSpPr>
            <a:spLocks noGrp="1"/>
          </p:cNvSpPr>
          <p:nvPr>
            <p:ph type="title"/>
          </p:nvPr>
        </p:nvSpPr>
        <p:spPr>
          <a:xfrm>
            <a:off x="1673501" y="1143465"/>
            <a:ext cx="20705235" cy="1939926"/>
          </a:xfrm>
        </p:spPr>
        <p:txBody>
          <a:bodyPr>
            <a:normAutofit fontScale="90000"/>
          </a:bodyPr>
          <a:lstStyle/>
          <a:p>
            <a:r>
              <a:rPr lang="en-US" b="1" dirty="0">
                <a:solidFill>
                  <a:schemeClr val="accent6">
                    <a:lumMod val="75000"/>
                  </a:schemeClr>
                </a:solidFill>
              </a:rPr>
              <a:t>Removing Lead from Fuel is a Major Win for Air Quality and for Humanity</a:t>
            </a:r>
          </a:p>
        </p:txBody>
      </p:sp>
      <p:pic>
        <p:nvPicPr>
          <p:cNvPr id="2050" name="Picture 2" descr="2002-The lead phasedown">
            <a:extLst>
              <a:ext uri="{FF2B5EF4-FFF2-40B4-BE49-F238E27FC236}">
                <a16:creationId xmlns:a16="http://schemas.microsoft.com/office/drawing/2014/main" id="{D6C40C07-0599-3400-7591-14BC17E63F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347953" y="3697357"/>
            <a:ext cx="12758069" cy="887517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CF7ACA-596A-E20A-C294-969603C8E038}"/>
              </a:ext>
            </a:extLst>
          </p:cNvPr>
          <p:cNvSpPr>
            <a:spLocks noGrp="1"/>
          </p:cNvSpPr>
          <p:nvPr>
            <p:ph type="sldNum" sz="quarter" idx="12"/>
          </p:nvPr>
        </p:nvSpPr>
        <p:spPr/>
        <p:txBody>
          <a:bodyPr/>
          <a:lstStyle/>
          <a:p>
            <a:fld id="{1B787467-BAAC-4BA4-8914-8F9B892E5534}" type="slidenum">
              <a:rPr lang="en-US" altLang="en-US" smtClean="0"/>
              <a:pPr/>
              <a:t>33</a:t>
            </a:fld>
            <a:endParaRPr lang="en-US" altLang="en-US" dirty="0"/>
          </a:p>
        </p:txBody>
      </p:sp>
      <p:sp>
        <p:nvSpPr>
          <p:cNvPr id="5" name="TextBox 4">
            <a:extLst>
              <a:ext uri="{FF2B5EF4-FFF2-40B4-BE49-F238E27FC236}">
                <a16:creationId xmlns:a16="http://schemas.microsoft.com/office/drawing/2014/main" id="{40DBFF65-9256-A297-24C3-E05E3D882C0E}"/>
              </a:ext>
            </a:extLst>
          </p:cNvPr>
          <p:cNvSpPr txBox="1"/>
          <p:nvPr/>
        </p:nvSpPr>
        <p:spPr>
          <a:xfrm>
            <a:off x="503914" y="3493168"/>
            <a:ext cx="7212340" cy="9694962"/>
          </a:xfrm>
          <a:prstGeom prst="rect">
            <a:avLst/>
          </a:prstGeom>
          <a:noFill/>
        </p:spPr>
        <p:txBody>
          <a:bodyPr wrap="square" rtlCol="0">
            <a:spAutoFit/>
          </a:bodyPr>
          <a:lstStyle/>
          <a:p>
            <a:pPr marL="571500" indent="-571500">
              <a:buFont typeface="Arial" panose="020B0604020202020204" pitchFamily="34" charset="0"/>
              <a:buChar char="•"/>
            </a:pPr>
            <a:r>
              <a:rPr lang="en-US" sz="4800" dirty="0">
                <a:latin typeface="Abadi" panose="020B0604020104020204" pitchFamily="34" charset="0"/>
                <a:cs typeface="Arial" panose="020B0604020202020204" pitchFamily="34" charset="0"/>
              </a:rPr>
              <a:t>Lead exposure in childhood:</a:t>
            </a:r>
          </a:p>
          <a:p>
            <a:pPr marL="1028700" lvl="1" indent="-571500">
              <a:buFont typeface="Arial" panose="020B0604020202020204" pitchFamily="34" charset="0"/>
              <a:buChar char="•"/>
            </a:pPr>
            <a:r>
              <a:rPr lang="en-US" sz="4800" dirty="0">
                <a:latin typeface="Abadi" panose="020B0604020104020204" pitchFamily="34" charset="0"/>
                <a:cs typeface="Arial" panose="020B0604020202020204" pitchFamily="34" charset="0"/>
              </a:rPr>
              <a:t>Lowers intelligence</a:t>
            </a:r>
          </a:p>
          <a:p>
            <a:pPr marL="1028700" lvl="1" indent="-571500">
              <a:buFont typeface="Arial" panose="020B0604020202020204" pitchFamily="34" charset="0"/>
              <a:buChar char="•"/>
            </a:pPr>
            <a:r>
              <a:rPr lang="en-US" sz="4800" dirty="0">
                <a:latin typeface="Abadi" panose="020B0604020104020204" pitchFamily="34" charset="0"/>
                <a:cs typeface="Arial" panose="020B0604020202020204" pitchFamily="34" charset="0"/>
              </a:rPr>
              <a:t>Increases incidence of mental health problems and violent and antisocial behaviors. </a:t>
            </a:r>
          </a:p>
          <a:p>
            <a:pPr marL="571500" indent="-571500">
              <a:buFont typeface="Arial" panose="020B0604020202020204" pitchFamily="34" charset="0"/>
              <a:buChar char="•"/>
            </a:pPr>
            <a:endParaRPr lang="en-US" sz="4800" dirty="0">
              <a:latin typeface="Abadi" panose="020B0604020104020204" pitchFamily="34" charset="0"/>
              <a:cs typeface="Arial" panose="020B0604020202020204" pitchFamily="34" charset="0"/>
            </a:endParaRPr>
          </a:p>
          <a:p>
            <a:pPr marL="571500" indent="-571500">
              <a:buFont typeface="Arial" panose="020B0604020202020204" pitchFamily="34" charset="0"/>
              <a:buChar char="•"/>
            </a:pPr>
            <a:r>
              <a:rPr lang="en-US" sz="4800" dirty="0">
                <a:latin typeface="Abadi" panose="020B0604020104020204" pitchFamily="34" charset="0"/>
                <a:cs typeface="Arial" panose="020B0604020202020204" pitchFamily="34" charset="0"/>
              </a:rPr>
              <a:t>Causes Early Death</a:t>
            </a:r>
          </a:p>
          <a:p>
            <a:pPr marL="1028700" lvl="1" indent="-571500">
              <a:buFont typeface="Arial" panose="020B0604020202020204" pitchFamily="34" charset="0"/>
              <a:buChar char="•"/>
            </a:pPr>
            <a:r>
              <a:rPr lang="en-US" sz="4800" dirty="0">
                <a:latin typeface="Abadi" panose="020B0604020104020204" pitchFamily="34" charset="0"/>
                <a:cs typeface="Arial" panose="020B0604020202020204" pitchFamily="34" charset="0"/>
              </a:rPr>
              <a:t>More than 1 million lives are saved each year. </a:t>
            </a:r>
          </a:p>
        </p:txBody>
      </p:sp>
      <p:pic>
        <p:nvPicPr>
          <p:cNvPr id="1026" name="Picture 2">
            <a:extLst>
              <a:ext uri="{FF2B5EF4-FFF2-40B4-BE49-F238E27FC236}">
                <a16:creationId xmlns:a16="http://schemas.microsoft.com/office/drawing/2014/main" id="{CB107E80-E0E4-D50C-655B-FAC6E3BE2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9686" y="10018643"/>
            <a:ext cx="6535288" cy="367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875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84886-3E67-44E1-4904-A83837C7D83E}"/>
            </a:ext>
          </a:extLst>
        </p:cNvPr>
        <p:cNvGrpSpPr/>
        <p:nvPr/>
      </p:nvGrpSpPr>
      <p:grpSpPr>
        <a:xfrm>
          <a:off x="0" y="0"/>
          <a:ext cx="0" cy="0"/>
          <a:chOff x="0" y="0"/>
          <a:chExt cx="0" cy="0"/>
        </a:xfrm>
      </p:grpSpPr>
      <p:pic>
        <p:nvPicPr>
          <p:cNvPr id="2050" name="Picture 2" descr="2002-The lead phasedown">
            <a:extLst>
              <a:ext uri="{FF2B5EF4-FFF2-40B4-BE49-F238E27FC236}">
                <a16:creationId xmlns:a16="http://schemas.microsoft.com/office/drawing/2014/main" id="{9A954450-640E-C668-B093-F24E904282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818563" y="5498306"/>
            <a:ext cx="7229475"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95F0606-9DA7-D605-3E0D-323B13735112}"/>
              </a:ext>
            </a:extLst>
          </p:cNvPr>
          <p:cNvSpPr>
            <a:spLocks noGrp="1"/>
          </p:cNvSpPr>
          <p:nvPr>
            <p:ph type="sldNum" sz="quarter" idx="12"/>
          </p:nvPr>
        </p:nvSpPr>
        <p:spPr/>
        <p:txBody>
          <a:bodyPr/>
          <a:lstStyle/>
          <a:p>
            <a:fld id="{1B787467-BAAC-4BA4-8914-8F9B892E5534}" type="slidenum">
              <a:rPr lang="en-US" altLang="en-US" smtClean="0"/>
              <a:pPr/>
              <a:t>34</a:t>
            </a:fld>
            <a:endParaRPr lang="en-US" altLang="en-US" dirty="0"/>
          </a:p>
        </p:txBody>
      </p:sp>
      <p:pic>
        <p:nvPicPr>
          <p:cNvPr id="2052" name="Picture 4" descr="2012-The lead phasedown">
            <a:extLst>
              <a:ext uri="{FF2B5EF4-FFF2-40B4-BE49-F238E27FC236}">
                <a16:creationId xmlns:a16="http://schemas.microsoft.com/office/drawing/2014/main" id="{F49E0545-30D3-3D48-F131-596907F07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989" y="3666231"/>
            <a:ext cx="13710311" cy="8285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C3A4EC-D2D1-010C-6E58-0264830EA058}"/>
              </a:ext>
            </a:extLst>
          </p:cNvPr>
          <p:cNvSpPr txBox="1"/>
          <p:nvPr/>
        </p:nvSpPr>
        <p:spPr>
          <a:xfrm>
            <a:off x="664335" y="4134852"/>
            <a:ext cx="7212340" cy="7540526"/>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Lead exposure in childhood:</a:t>
            </a:r>
          </a:p>
          <a:p>
            <a:pPr marL="1028700" lvl="1"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Lowers intelligence</a:t>
            </a:r>
          </a:p>
          <a:p>
            <a:pPr marL="1028700" lvl="1"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Increases incidence of mental health problems and violent and antisocial behaviors. </a:t>
            </a:r>
          </a:p>
          <a:p>
            <a:pPr marL="571500" indent="-571500">
              <a:buFont typeface="Arial" panose="020B0604020202020204" pitchFamily="34" charset="0"/>
              <a:buChar char="•"/>
            </a:pPr>
            <a:endParaRPr lang="en-US" sz="44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Causes Early Death</a:t>
            </a:r>
          </a:p>
          <a:p>
            <a:pPr marL="1028700" lvl="1"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More than 1 million lives are saved each year. </a:t>
            </a:r>
          </a:p>
        </p:txBody>
      </p:sp>
      <p:sp>
        <p:nvSpPr>
          <p:cNvPr id="7" name="Title 1">
            <a:extLst>
              <a:ext uri="{FF2B5EF4-FFF2-40B4-BE49-F238E27FC236}">
                <a16:creationId xmlns:a16="http://schemas.microsoft.com/office/drawing/2014/main" id="{C660042A-933B-6F9F-C995-684EF66E51B4}"/>
              </a:ext>
            </a:extLst>
          </p:cNvPr>
          <p:cNvSpPr txBox="1">
            <a:spLocks/>
          </p:cNvSpPr>
          <p:nvPr/>
        </p:nvSpPr>
        <p:spPr>
          <a:xfrm>
            <a:off x="1828800" y="1278889"/>
            <a:ext cx="20705235" cy="1939926"/>
          </a:xfrm>
        </p:spPr>
        <p:txBody>
          <a:bodyPr>
            <a:normAutofit fontScale="82500" lnSpcReduction="20000"/>
          </a:bodyPr>
          <a:lstStyle>
            <a:lvl1pPr algn="ctr" defTabSz="609585" rtl="0" eaLnBrk="1" latinLnBrk="0" hangingPunct="1">
              <a:spcBef>
                <a:spcPct val="0"/>
              </a:spcBef>
              <a:buNone/>
              <a:defRPr sz="8800" b="0" kern="1200">
                <a:solidFill>
                  <a:schemeClr val="tx1"/>
                </a:solidFill>
                <a:latin typeface="Arial" panose="020B0604020202020204" pitchFamily="34" charset="0"/>
                <a:ea typeface="+mj-ea"/>
                <a:cs typeface="Arial" panose="020B0604020202020204" pitchFamily="34" charset="0"/>
              </a:defRPr>
            </a:lvl1pPr>
          </a:lstStyle>
          <a:p>
            <a:r>
              <a:rPr lang="en-US" b="1" dirty="0">
                <a:solidFill>
                  <a:schemeClr val="accent6">
                    <a:lumMod val="75000"/>
                  </a:schemeClr>
                </a:solidFill>
              </a:rPr>
              <a:t>Removing Lead from Fuel is a Major Win for Air Quality and for Humanity</a:t>
            </a:r>
          </a:p>
        </p:txBody>
      </p:sp>
    </p:spTree>
    <p:extLst>
      <p:ext uri="{BB962C8B-B14F-4D97-AF65-F5344CB8AC3E}">
        <p14:creationId xmlns:p14="http://schemas.microsoft.com/office/powerpoint/2010/main" val="4123538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C04C4-3C8F-296F-8E1A-B46DB16077D5}"/>
            </a:ext>
          </a:extLst>
        </p:cNvPr>
        <p:cNvGrpSpPr/>
        <p:nvPr/>
      </p:nvGrpSpPr>
      <p:grpSpPr>
        <a:xfrm>
          <a:off x="0" y="0"/>
          <a:ext cx="0" cy="0"/>
          <a:chOff x="0" y="0"/>
          <a:chExt cx="0" cy="0"/>
        </a:xfrm>
      </p:grpSpPr>
      <p:pic>
        <p:nvPicPr>
          <p:cNvPr id="2050" name="Picture 2" descr="2002-The lead phasedown">
            <a:extLst>
              <a:ext uri="{FF2B5EF4-FFF2-40B4-BE49-F238E27FC236}">
                <a16:creationId xmlns:a16="http://schemas.microsoft.com/office/drawing/2014/main" id="{14E7D9A7-014E-DDA3-6D4A-DC6958B611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818563" y="5498306"/>
            <a:ext cx="7229475"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ABC582B-2996-B3AF-3EC2-584B8DD86538}"/>
              </a:ext>
            </a:extLst>
          </p:cNvPr>
          <p:cNvSpPr>
            <a:spLocks noGrp="1"/>
          </p:cNvSpPr>
          <p:nvPr>
            <p:ph type="sldNum" sz="quarter" idx="12"/>
          </p:nvPr>
        </p:nvSpPr>
        <p:spPr/>
        <p:txBody>
          <a:bodyPr/>
          <a:lstStyle/>
          <a:p>
            <a:fld id="{1B787467-BAAC-4BA4-8914-8F9B892E5534}" type="slidenum">
              <a:rPr lang="en-US" altLang="en-US" smtClean="0"/>
              <a:pPr/>
              <a:t>35</a:t>
            </a:fld>
            <a:endParaRPr lang="en-US" altLang="en-US" dirty="0"/>
          </a:p>
        </p:txBody>
      </p:sp>
      <p:pic>
        <p:nvPicPr>
          <p:cNvPr id="2052" name="Picture 4" descr="2012-The lead phasedown">
            <a:extLst>
              <a:ext uri="{FF2B5EF4-FFF2-40B4-BE49-F238E27FC236}">
                <a16:creationId xmlns:a16="http://schemas.microsoft.com/office/drawing/2014/main" id="{7C1E5915-275F-D4CA-9E85-DCCE051DA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989" y="3666231"/>
            <a:ext cx="13710311" cy="82851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021-The lead phasedown">
            <a:extLst>
              <a:ext uri="{FF2B5EF4-FFF2-40B4-BE49-F238E27FC236}">
                <a16:creationId xmlns:a16="http://schemas.microsoft.com/office/drawing/2014/main" id="{957364FF-C99D-6C5B-2ECA-305BAC3D0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6988" y="3666230"/>
            <a:ext cx="13710311" cy="8285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5B0EE2-FF5A-D9B0-52AC-4E6515CF417C}"/>
              </a:ext>
            </a:extLst>
          </p:cNvPr>
          <p:cNvSpPr txBox="1"/>
          <p:nvPr/>
        </p:nvSpPr>
        <p:spPr>
          <a:xfrm>
            <a:off x="664335" y="4134852"/>
            <a:ext cx="7212340" cy="7540526"/>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Lead exposure in childhood:</a:t>
            </a:r>
          </a:p>
          <a:p>
            <a:pPr marL="1028700" lvl="1"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Lowers intelligence</a:t>
            </a:r>
          </a:p>
          <a:p>
            <a:pPr marL="1028700" lvl="1"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Increases incidence of mental health problems and violent and antisocial behaviors. </a:t>
            </a:r>
          </a:p>
          <a:p>
            <a:pPr marL="571500" indent="-571500">
              <a:buFont typeface="Arial" panose="020B0604020202020204" pitchFamily="34" charset="0"/>
              <a:buChar char="•"/>
            </a:pPr>
            <a:endParaRPr lang="en-US" sz="44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Causes Early Death</a:t>
            </a:r>
          </a:p>
          <a:p>
            <a:pPr marL="1028700" lvl="1" indent="-571500">
              <a:buFont typeface="Arial" panose="020B0604020202020204" pitchFamily="34" charset="0"/>
              <a:buChar char="•"/>
            </a:pPr>
            <a:r>
              <a:rPr lang="en-US" sz="4400" dirty="0">
                <a:latin typeface="Arial" panose="020B0604020202020204" pitchFamily="34" charset="0"/>
                <a:cs typeface="Arial" panose="020B0604020202020204" pitchFamily="34" charset="0"/>
              </a:rPr>
              <a:t>More than 1 million lives are saved each year. </a:t>
            </a:r>
          </a:p>
        </p:txBody>
      </p:sp>
      <p:sp>
        <p:nvSpPr>
          <p:cNvPr id="7" name="Title 1">
            <a:extLst>
              <a:ext uri="{FF2B5EF4-FFF2-40B4-BE49-F238E27FC236}">
                <a16:creationId xmlns:a16="http://schemas.microsoft.com/office/drawing/2014/main" id="{B6B8B4C1-F307-08D3-717F-154CDCDF635D}"/>
              </a:ext>
            </a:extLst>
          </p:cNvPr>
          <p:cNvSpPr>
            <a:spLocks noGrp="1"/>
          </p:cNvSpPr>
          <p:nvPr>
            <p:ph type="title"/>
          </p:nvPr>
        </p:nvSpPr>
        <p:spPr>
          <a:xfrm>
            <a:off x="1673501" y="1143465"/>
            <a:ext cx="20705235" cy="1939926"/>
          </a:xfrm>
        </p:spPr>
        <p:txBody>
          <a:bodyPr>
            <a:normAutofit fontScale="90000"/>
          </a:bodyPr>
          <a:lstStyle/>
          <a:p>
            <a:r>
              <a:rPr lang="en-US" b="1" dirty="0">
                <a:solidFill>
                  <a:schemeClr val="accent6">
                    <a:lumMod val="75000"/>
                  </a:schemeClr>
                </a:solidFill>
              </a:rPr>
              <a:t>Removing Lead from Fuel is a Major Win for Air Quality and for Humanity</a:t>
            </a:r>
          </a:p>
        </p:txBody>
      </p:sp>
    </p:spTree>
    <p:extLst>
      <p:ext uri="{BB962C8B-B14F-4D97-AF65-F5344CB8AC3E}">
        <p14:creationId xmlns:p14="http://schemas.microsoft.com/office/powerpoint/2010/main" val="3835804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146E-E409-9D9A-EFC3-0623230A097D}"/>
              </a:ext>
            </a:extLst>
          </p:cNvPr>
          <p:cNvSpPr>
            <a:spLocks noGrp="1"/>
          </p:cNvSpPr>
          <p:nvPr>
            <p:ph type="title"/>
          </p:nvPr>
        </p:nvSpPr>
        <p:spPr/>
        <p:txBody>
          <a:bodyPr/>
          <a:lstStyle/>
          <a:p>
            <a:r>
              <a:rPr lang="en-US" dirty="0"/>
              <a:t>NO</a:t>
            </a:r>
            <a:r>
              <a:rPr lang="en-US" baseline="-25000" dirty="0"/>
              <a:t>2</a:t>
            </a:r>
            <a:r>
              <a:rPr lang="en-US" dirty="0"/>
              <a:t> Regulations (summarized by WHO)</a:t>
            </a:r>
          </a:p>
        </p:txBody>
      </p:sp>
      <p:sp>
        <p:nvSpPr>
          <p:cNvPr id="5" name="Content Placeholder 4">
            <a:extLst>
              <a:ext uri="{FF2B5EF4-FFF2-40B4-BE49-F238E27FC236}">
                <a16:creationId xmlns:a16="http://schemas.microsoft.com/office/drawing/2014/main" id="{CDF66713-FA16-F564-3F06-A2B9686E48A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59A6577-7B17-D197-DC7E-3B4830F8CA26}"/>
              </a:ext>
            </a:extLst>
          </p:cNvPr>
          <p:cNvSpPr>
            <a:spLocks noGrp="1"/>
          </p:cNvSpPr>
          <p:nvPr>
            <p:ph type="sldNum" sz="quarter" idx="12"/>
          </p:nvPr>
        </p:nvSpPr>
        <p:spPr/>
        <p:txBody>
          <a:bodyPr/>
          <a:lstStyle/>
          <a:p>
            <a:fld id="{1B787467-BAAC-4BA4-8914-8F9B892E5534}" type="slidenum">
              <a:rPr lang="en-US" altLang="en-US" smtClean="0"/>
              <a:pPr/>
              <a:t>36</a:t>
            </a:fld>
            <a:endParaRPr lang="en-US" altLang="en-US" dirty="0"/>
          </a:p>
        </p:txBody>
      </p:sp>
      <p:pic>
        <p:nvPicPr>
          <p:cNvPr id="6" name="Picture 5">
            <a:extLst>
              <a:ext uri="{FF2B5EF4-FFF2-40B4-BE49-F238E27FC236}">
                <a16:creationId xmlns:a16="http://schemas.microsoft.com/office/drawing/2014/main" id="{468589F1-4758-DA5C-7489-CC243558B7AF}"/>
              </a:ext>
            </a:extLst>
          </p:cNvPr>
          <p:cNvPicPr>
            <a:picLocks noChangeAspect="1"/>
          </p:cNvPicPr>
          <p:nvPr/>
        </p:nvPicPr>
        <p:blipFill rotWithShape="1">
          <a:blip r:embed="rId2"/>
          <a:srcRect t="19915" b="4570"/>
          <a:stretch/>
        </p:blipFill>
        <p:spPr>
          <a:xfrm>
            <a:off x="729848" y="2872928"/>
            <a:ext cx="22924304" cy="10819693"/>
          </a:xfrm>
          <a:prstGeom prst="rect">
            <a:avLst/>
          </a:prstGeom>
        </p:spPr>
      </p:pic>
    </p:spTree>
    <p:extLst>
      <p:ext uri="{BB962C8B-B14F-4D97-AF65-F5344CB8AC3E}">
        <p14:creationId xmlns:p14="http://schemas.microsoft.com/office/powerpoint/2010/main" val="865546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784D-302A-8E22-392C-4429BBC25027}"/>
              </a:ext>
            </a:extLst>
          </p:cNvPr>
          <p:cNvSpPr>
            <a:spLocks noGrp="1"/>
          </p:cNvSpPr>
          <p:nvPr>
            <p:ph type="title"/>
          </p:nvPr>
        </p:nvSpPr>
        <p:spPr/>
        <p:txBody>
          <a:bodyPr>
            <a:normAutofit/>
          </a:bodyPr>
          <a:lstStyle/>
          <a:p>
            <a:r>
              <a:rPr lang="en-US" sz="6000" dirty="0"/>
              <a:t>https://whoairquality.shinyapps.io/AirQualityStandards/</a:t>
            </a:r>
          </a:p>
        </p:txBody>
      </p:sp>
      <p:sp>
        <p:nvSpPr>
          <p:cNvPr id="5" name="Content Placeholder 4">
            <a:extLst>
              <a:ext uri="{FF2B5EF4-FFF2-40B4-BE49-F238E27FC236}">
                <a16:creationId xmlns:a16="http://schemas.microsoft.com/office/drawing/2014/main" id="{B310F06D-2516-6161-6AED-2B0602104366}"/>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B471006-85FC-B1C2-754B-75059E7BEF17}"/>
              </a:ext>
            </a:extLst>
          </p:cNvPr>
          <p:cNvSpPr>
            <a:spLocks noGrp="1"/>
          </p:cNvSpPr>
          <p:nvPr>
            <p:ph type="sldNum" sz="quarter" idx="12"/>
          </p:nvPr>
        </p:nvSpPr>
        <p:spPr/>
        <p:txBody>
          <a:bodyPr/>
          <a:lstStyle/>
          <a:p>
            <a:fld id="{1B787467-BAAC-4BA4-8914-8F9B892E5534}" type="slidenum">
              <a:rPr lang="en-US" altLang="en-US" smtClean="0"/>
              <a:pPr/>
              <a:t>37</a:t>
            </a:fld>
            <a:endParaRPr lang="en-US" altLang="en-US" dirty="0"/>
          </a:p>
        </p:txBody>
      </p:sp>
      <p:pic>
        <p:nvPicPr>
          <p:cNvPr id="8" name="Picture 7">
            <a:extLst>
              <a:ext uri="{FF2B5EF4-FFF2-40B4-BE49-F238E27FC236}">
                <a16:creationId xmlns:a16="http://schemas.microsoft.com/office/drawing/2014/main" id="{120449FB-A9A0-F671-F8DD-98AB6AA68C24}"/>
              </a:ext>
            </a:extLst>
          </p:cNvPr>
          <p:cNvPicPr>
            <a:picLocks noChangeAspect="1"/>
          </p:cNvPicPr>
          <p:nvPr/>
        </p:nvPicPr>
        <p:blipFill>
          <a:blip r:embed="rId2"/>
          <a:stretch>
            <a:fillRect/>
          </a:stretch>
        </p:blipFill>
        <p:spPr>
          <a:xfrm>
            <a:off x="385010" y="2344460"/>
            <a:ext cx="21406902" cy="11134347"/>
          </a:xfrm>
          <a:prstGeom prst="rect">
            <a:avLst/>
          </a:prstGeom>
        </p:spPr>
      </p:pic>
    </p:spTree>
    <p:extLst>
      <p:ext uri="{BB962C8B-B14F-4D97-AF65-F5344CB8AC3E}">
        <p14:creationId xmlns:p14="http://schemas.microsoft.com/office/powerpoint/2010/main" val="2180643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C7D48-BC9B-6246-050F-2CED9D1E0544}"/>
            </a:ext>
          </a:extLst>
        </p:cNvPr>
        <p:cNvGrpSpPr/>
        <p:nvPr/>
      </p:nvGrpSpPr>
      <p:grpSpPr>
        <a:xfrm>
          <a:off x="0" y="0"/>
          <a:ext cx="0" cy="0"/>
          <a:chOff x="0" y="0"/>
          <a:chExt cx="0" cy="0"/>
        </a:xfrm>
      </p:grpSpPr>
      <p:sp>
        <p:nvSpPr>
          <p:cNvPr id="5124" name="Rectangle 4">
            <a:extLst>
              <a:ext uri="{FF2B5EF4-FFF2-40B4-BE49-F238E27FC236}">
                <a16:creationId xmlns:a16="http://schemas.microsoft.com/office/drawing/2014/main" id="{30D04435-6BDB-AA55-770D-842168CCC0DD}"/>
              </a:ext>
            </a:extLst>
          </p:cNvPr>
          <p:cNvSpPr>
            <a:spLocks noGrp="1" noRot="1" noChangeArrowheads="1"/>
          </p:cNvSpPr>
          <p:nvPr>
            <p:ph idx="1"/>
          </p:nvPr>
        </p:nvSpPr>
        <p:spPr/>
        <p:txBody>
          <a:bodyPr>
            <a:normAutofit fontScale="85000" lnSpcReduction="10000"/>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Source Control</a:t>
            </a:r>
          </a:p>
          <a:p>
            <a:pPr marL="0" indent="0" eaLnBrk="1" hangingPunct="1">
              <a:lnSpc>
                <a:spcPct val="105000"/>
              </a:lnSpc>
              <a:buNone/>
              <a:defRPr/>
            </a:pPr>
            <a:r>
              <a:rPr lang="en-US" dirty="0">
                <a:latin typeface="Abadi" panose="020B0604020104020204" pitchFamily="34" charset="0"/>
                <a:cs typeface="Times New Roman" pitchFamily="18" charset="0"/>
              </a:rPr>
              <a:t>		Cleaner stoves, cleaner cooking fuels, electrification </a:t>
            </a:r>
          </a:p>
          <a:p>
            <a:pPr marL="0" indent="0" eaLnBrk="1" hangingPunct="1">
              <a:lnSpc>
                <a:spcPct val="105000"/>
              </a:lnSpc>
              <a:buNone/>
              <a:defRPr/>
            </a:pPr>
            <a:r>
              <a:rPr lang="en-US" dirty="0">
                <a:latin typeface="Abadi" panose="020B0604020104020204" pitchFamily="34" charset="0"/>
                <a:cs typeface="Times New Roman" pitchFamily="18" charset="0"/>
              </a:rPr>
              <a:t>		Emissions controls on imported vehicles</a:t>
            </a:r>
          </a:p>
          <a:p>
            <a:pPr marL="1834195" lvl="2" indent="0" eaLnBrk="1" hangingPunct="1">
              <a:lnSpc>
                <a:spcPct val="105000"/>
              </a:lnSpc>
              <a:buNone/>
              <a:defRPr/>
            </a:pPr>
            <a:r>
              <a:rPr lang="en-US" dirty="0">
                <a:latin typeface="Abadi" panose="020B0604020104020204" pitchFamily="34" charset="0"/>
                <a:cs typeface="Times New Roman" pitchFamily="18" charset="0"/>
              </a:rPr>
              <a:t>	Cleaner Fuels, cleaner industrial processes</a:t>
            </a: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Exposure Reduction</a:t>
            </a: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Behavioral</a:t>
            </a: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Separate pollution sources from sensitive populations</a:t>
            </a: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Educate about the hazards of burning waste</a:t>
            </a: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Keep kids inside on highly polluted days so they breathe less</a:t>
            </a: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Mechanical/Built Environment</a:t>
            </a: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Keep the windows closed when practical </a:t>
            </a: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Filtration</a:t>
            </a:r>
          </a:p>
          <a:p>
            <a:pPr indent="-457200" eaLnBrk="1" hangingPunct="1">
              <a:lnSpc>
                <a:spcPct val="105000"/>
              </a:lnSpc>
              <a:spcBef>
                <a:spcPct val="0"/>
              </a:spcBef>
              <a:buFont typeface="Wingdings" panose="05000000000000000000" pitchFamily="2" charset="2"/>
              <a:buNone/>
              <a:defRPr/>
            </a:pPr>
            <a:endParaRPr lang="en-US" dirty="0">
              <a:latin typeface="Abadi" panose="020B0604020104020204" pitchFamily="34" charset="0"/>
              <a:cs typeface="Times New Roman" pitchFamily="18" charset="0"/>
            </a:endParaRPr>
          </a:p>
        </p:txBody>
      </p:sp>
      <p:sp>
        <p:nvSpPr>
          <p:cNvPr id="5" name="Slide Number Placeholder 5">
            <a:extLst>
              <a:ext uri="{FF2B5EF4-FFF2-40B4-BE49-F238E27FC236}">
                <a16:creationId xmlns:a16="http://schemas.microsoft.com/office/drawing/2014/main" id="{5EF13599-5D10-E6DB-0444-A3224434530B}"/>
              </a:ext>
            </a:extLst>
          </p:cNvPr>
          <p:cNvSpPr>
            <a:spLocks noGrp="1"/>
          </p:cNvSpPr>
          <p:nvPr>
            <p:ph type="sldNum" sz="quarter" idx="12"/>
          </p:nvPr>
        </p:nvSpPr>
        <p:spPr/>
        <p:txBody>
          <a:bodyPr/>
          <a:lstStyle>
            <a:defPPr>
              <a:defRPr lang="en-US"/>
            </a:defPPr>
            <a:lvl1pPr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217709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435419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653128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870838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10885474" algn="l" defTabSz="4354190" rtl="0" eaLnBrk="1" latinLnBrk="0" hangingPunct="1">
              <a:defRPr kern="1200">
                <a:solidFill>
                  <a:schemeClr val="tx1"/>
                </a:solidFill>
                <a:latin typeface="Calisto MT" panose="02040603050505030304" pitchFamily="18" charset="0"/>
                <a:ea typeface="+mn-ea"/>
                <a:cs typeface="+mn-cs"/>
              </a:defRPr>
            </a:lvl6pPr>
            <a:lvl7pPr marL="13062570" algn="l" defTabSz="4354190" rtl="0" eaLnBrk="1" latinLnBrk="0" hangingPunct="1">
              <a:defRPr kern="1200">
                <a:solidFill>
                  <a:schemeClr val="tx1"/>
                </a:solidFill>
                <a:latin typeface="Calisto MT" panose="02040603050505030304" pitchFamily="18" charset="0"/>
                <a:ea typeface="+mn-ea"/>
                <a:cs typeface="+mn-cs"/>
              </a:defRPr>
            </a:lvl7pPr>
            <a:lvl8pPr marL="15239664" algn="l" defTabSz="4354190" rtl="0" eaLnBrk="1" latinLnBrk="0" hangingPunct="1">
              <a:defRPr kern="1200">
                <a:solidFill>
                  <a:schemeClr val="tx1"/>
                </a:solidFill>
                <a:latin typeface="Calisto MT" panose="02040603050505030304" pitchFamily="18" charset="0"/>
                <a:ea typeface="+mn-ea"/>
                <a:cs typeface="+mn-cs"/>
              </a:defRPr>
            </a:lvl8pPr>
            <a:lvl9pPr marL="17416760" algn="l" defTabSz="4354190" rtl="0" eaLnBrk="1" latinLnBrk="0" hangingPunct="1">
              <a:defRPr kern="1200">
                <a:solidFill>
                  <a:schemeClr val="tx1"/>
                </a:solidFill>
                <a:latin typeface="Calisto MT" panose="02040603050505030304" pitchFamily="18" charset="0"/>
                <a:ea typeface="+mn-ea"/>
                <a:cs typeface="+mn-cs"/>
              </a:defRPr>
            </a:lvl9pPr>
          </a:lstStyle>
          <a:p>
            <a:pPr>
              <a:spcBef>
                <a:spcPct val="0"/>
              </a:spcBef>
              <a:spcAft>
                <a:spcPct val="0"/>
              </a:spcAft>
              <a:buClrTx/>
              <a:buSzTx/>
              <a:buFontTx/>
              <a:buNone/>
            </a:pPr>
            <a:fld id="{5F2E9BE5-C476-4C64-ACA2-4170DB35892A}" type="slidenum">
              <a:rPr lang="en-US" altLang="en-US" sz="2800">
                <a:solidFill>
                  <a:schemeClr val="tx1"/>
                </a:solidFill>
                <a:latin typeface="Arial" panose="020B0604020202020204" pitchFamily="34" charset="0"/>
              </a:rPr>
              <a:pPr>
                <a:spcBef>
                  <a:spcPct val="0"/>
                </a:spcBef>
                <a:spcAft>
                  <a:spcPct val="0"/>
                </a:spcAft>
                <a:buClrTx/>
                <a:buSzTx/>
                <a:buFontTx/>
                <a:buNone/>
              </a:pPr>
              <a:t>38</a:t>
            </a:fld>
            <a:endParaRPr lang="en-US" altLang="en-US" sz="2800" dirty="0">
              <a:solidFill>
                <a:schemeClr val="tx1"/>
              </a:solidFill>
              <a:latin typeface="Arial" panose="020B0604020202020204" pitchFamily="34" charset="0"/>
            </a:endParaRPr>
          </a:p>
        </p:txBody>
      </p:sp>
      <p:sp>
        <p:nvSpPr>
          <p:cNvPr id="43012" name="Text Box 5">
            <a:extLst>
              <a:ext uri="{FF2B5EF4-FFF2-40B4-BE49-F238E27FC236}">
                <a16:creationId xmlns:a16="http://schemas.microsoft.com/office/drawing/2014/main" id="{E4402E2A-2F4E-00A5-AE22-5049F7529FB7}"/>
              </a:ext>
            </a:extLst>
          </p:cNvPr>
          <p:cNvSpPr txBox="1">
            <a:spLocks noChangeArrowheads="1"/>
          </p:cNvSpPr>
          <p:nvPr/>
        </p:nvSpPr>
        <p:spPr bwMode="auto">
          <a:xfrm>
            <a:off x="327130" y="1282977"/>
            <a:ext cx="232973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algn="ctr" eaLnBrk="1" hangingPunct="1">
              <a:spcBef>
                <a:spcPct val="50000"/>
              </a:spcBef>
            </a:pPr>
            <a:r>
              <a:rPr lang="en-US" altLang="en-US" sz="9600" b="1" dirty="0">
                <a:solidFill>
                  <a:schemeClr val="accent6">
                    <a:lumMod val="75000"/>
                  </a:schemeClr>
                </a:solidFill>
                <a:latin typeface="Arial" panose="020B0604020202020204" pitchFamily="34" charset="0"/>
              </a:rPr>
              <a:t>Air Pollution Mitigation Options</a:t>
            </a:r>
          </a:p>
        </p:txBody>
      </p:sp>
    </p:spTree>
    <p:extLst>
      <p:ext uri="{BB962C8B-B14F-4D97-AF65-F5344CB8AC3E}">
        <p14:creationId xmlns:p14="http://schemas.microsoft.com/office/powerpoint/2010/main" val="2426972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C7D48-BC9B-6246-050F-2CED9D1E0544}"/>
            </a:ext>
          </a:extLst>
        </p:cNvPr>
        <p:cNvGrpSpPr/>
        <p:nvPr/>
      </p:nvGrpSpPr>
      <p:grpSpPr>
        <a:xfrm>
          <a:off x="0" y="0"/>
          <a:ext cx="0" cy="0"/>
          <a:chOff x="0" y="0"/>
          <a:chExt cx="0" cy="0"/>
        </a:xfrm>
      </p:grpSpPr>
      <p:sp>
        <p:nvSpPr>
          <p:cNvPr id="5124" name="Rectangle 4">
            <a:extLst>
              <a:ext uri="{FF2B5EF4-FFF2-40B4-BE49-F238E27FC236}">
                <a16:creationId xmlns:a16="http://schemas.microsoft.com/office/drawing/2014/main" id="{30D04435-6BDB-AA55-770D-842168CCC0DD}"/>
              </a:ext>
            </a:extLst>
          </p:cNvPr>
          <p:cNvSpPr>
            <a:spLocks noGrp="1" noRot="1" noChangeArrowheads="1"/>
          </p:cNvSpPr>
          <p:nvPr>
            <p:ph idx="1"/>
          </p:nvPr>
        </p:nvSpPr>
        <p:spPr>
          <a:xfrm>
            <a:off x="2067688" y="6858000"/>
            <a:ext cx="21726939" cy="9859558"/>
          </a:xfrm>
        </p:spPr>
        <p:txBody>
          <a:bodyPr>
            <a:norm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Many other interventions can reduce susceptibility to air pollution health effects, including improvements to healthcare, nutrition, and reduction of communicable diseases</a:t>
            </a:r>
          </a:p>
          <a:p>
            <a:pPr indent="-457200" eaLnBrk="1" hangingPunct="1">
              <a:lnSpc>
                <a:spcPct val="105000"/>
              </a:lnSpc>
              <a:spcBef>
                <a:spcPct val="0"/>
              </a:spcBef>
              <a:buFont typeface="Wingdings" panose="05000000000000000000" pitchFamily="2" charset="2"/>
              <a:buNone/>
              <a:defRPr/>
            </a:pPr>
            <a:endParaRPr lang="en-US" dirty="0">
              <a:latin typeface="Abadi" panose="020B0604020104020204" pitchFamily="34" charset="0"/>
              <a:cs typeface="Times New Roman" pitchFamily="18" charset="0"/>
            </a:endParaRPr>
          </a:p>
          <a:p>
            <a:pPr indent="-457200" eaLnBrk="1" hangingPunct="1">
              <a:lnSpc>
                <a:spcPct val="105000"/>
              </a:lnSpc>
              <a:spcBef>
                <a:spcPct val="0"/>
              </a:spcBef>
              <a:buFont typeface="Wingdings" panose="05000000000000000000" pitchFamily="2" charset="2"/>
              <a:buNone/>
              <a:defRPr/>
            </a:pPr>
            <a:r>
              <a:rPr lang="en-US" dirty="0">
                <a:latin typeface="Abadi" panose="020B0604020104020204" pitchFamily="34" charset="0"/>
                <a:cs typeface="Times New Roman" pitchFamily="18" charset="0"/>
              </a:rPr>
              <a:t>	</a:t>
            </a:r>
          </a:p>
          <a:p>
            <a:pPr eaLnBrk="1" hangingPunct="1">
              <a:lnSpc>
                <a:spcPct val="105000"/>
              </a:lnSpc>
              <a:spcBef>
                <a:spcPct val="0"/>
              </a:spcBef>
              <a:buFont typeface="Wingdings" panose="05000000000000000000" pitchFamily="2" charset="2"/>
              <a:buNone/>
              <a:defRPr/>
            </a:pPr>
            <a:endParaRPr lang="en-US" dirty="0">
              <a:latin typeface="Abadi" panose="020B0604020104020204" pitchFamily="34" charset="0"/>
              <a:cs typeface="Times New Roman" pitchFamily="18" charset="0"/>
            </a:endParaRPr>
          </a:p>
        </p:txBody>
      </p:sp>
      <p:sp>
        <p:nvSpPr>
          <p:cNvPr id="5" name="Slide Number Placeholder 5">
            <a:extLst>
              <a:ext uri="{FF2B5EF4-FFF2-40B4-BE49-F238E27FC236}">
                <a16:creationId xmlns:a16="http://schemas.microsoft.com/office/drawing/2014/main" id="{5EF13599-5D10-E6DB-0444-A3224434530B}"/>
              </a:ext>
            </a:extLst>
          </p:cNvPr>
          <p:cNvSpPr>
            <a:spLocks noGrp="1"/>
          </p:cNvSpPr>
          <p:nvPr>
            <p:ph type="sldNum" sz="quarter" idx="12"/>
          </p:nvPr>
        </p:nvSpPr>
        <p:spPr/>
        <p:txBody>
          <a:bodyPr/>
          <a:lstStyle>
            <a:defPPr>
              <a:defRPr lang="en-US"/>
            </a:defPPr>
            <a:lvl1pPr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217709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435419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653128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870838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10885474" algn="l" defTabSz="4354190" rtl="0" eaLnBrk="1" latinLnBrk="0" hangingPunct="1">
              <a:defRPr kern="1200">
                <a:solidFill>
                  <a:schemeClr val="tx1"/>
                </a:solidFill>
                <a:latin typeface="Calisto MT" panose="02040603050505030304" pitchFamily="18" charset="0"/>
                <a:ea typeface="+mn-ea"/>
                <a:cs typeface="+mn-cs"/>
              </a:defRPr>
            </a:lvl6pPr>
            <a:lvl7pPr marL="13062570" algn="l" defTabSz="4354190" rtl="0" eaLnBrk="1" latinLnBrk="0" hangingPunct="1">
              <a:defRPr kern="1200">
                <a:solidFill>
                  <a:schemeClr val="tx1"/>
                </a:solidFill>
                <a:latin typeface="Calisto MT" panose="02040603050505030304" pitchFamily="18" charset="0"/>
                <a:ea typeface="+mn-ea"/>
                <a:cs typeface="+mn-cs"/>
              </a:defRPr>
            </a:lvl7pPr>
            <a:lvl8pPr marL="15239664" algn="l" defTabSz="4354190" rtl="0" eaLnBrk="1" latinLnBrk="0" hangingPunct="1">
              <a:defRPr kern="1200">
                <a:solidFill>
                  <a:schemeClr val="tx1"/>
                </a:solidFill>
                <a:latin typeface="Calisto MT" panose="02040603050505030304" pitchFamily="18" charset="0"/>
                <a:ea typeface="+mn-ea"/>
                <a:cs typeface="+mn-cs"/>
              </a:defRPr>
            </a:lvl8pPr>
            <a:lvl9pPr marL="17416760" algn="l" defTabSz="4354190" rtl="0" eaLnBrk="1" latinLnBrk="0" hangingPunct="1">
              <a:defRPr kern="1200">
                <a:solidFill>
                  <a:schemeClr val="tx1"/>
                </a:solidFill>
                <a:latin typeface="Calisto MT" panose="02040603050505030304" pitchFamily="18" charset="0"/>
                <a:ea typeface="+mn-ea"/>
                <a:cs typeface="+mn-cs"/>
              </a:defRPr>
            </a:lvl9pPr>
          </a:lstStyle>
          <a:p>
            <a:pPr>
              <a:spcBef>
                <a:spcPct val="0"/>
              </a:spcBef>
              <a:spcAft>
                <a:spcPct val="0"/>
              </a:spcAft>
              <a:buClrTx/>
              <a:buSzTx/>
              <a:buFontTx/>
              <a:buNone/>
            </a:pPr>
            <a:fld id="{5F2E9BE5-C476-4C64-ACA2-4170DB35892A}" type="slidenum">
              <a:rPr lang="en-US" altLang="en-US" sz="2800">
                <a:solidFill>
                  <a:schemeClr val="tx1"/>
                </a:solidFill>
                <a:latin typeface="Arial" panose="020B0604020202020204" pitchFamily="34" charset="0"/>
              </a:rPr>
              <a:pPr>
                <a:spcBef>
                  <a:spcPct val="0"/>
                </a:spcBef>
                <a:spcAft>
                  <a:spcPct val="0"/>
                </a:spcAft>
                <a:buClrTx/>
                <a:buSzTx/>
                <a:buFontTx/>
                <a:buNone/>
              </a:pPr>
              <a:t>39</a:t>
            </a:fld>
            <a:endParaRPr lang="en-US" altLang="en-US" sz="2800" dirty="0">
              <a:solidFill>
                <a:schemeClr val="tx1"/>
              </a:solidFill>
              <a:latin typeface="Arial" panose="020B0604020202020204" pitchFamily="34" charset="0"/>
            </a:endParaRPr>
          </a:p>
        </p:txBody>
      </p:sp>
      <p:sp>
        <p:nvSpPr>
          <p:cNvPr id="43012" name="Text Box 5">
            <a:extLst>
              <a:ext uri="{FF2B5EF4-FFF2-40B4-BE49-F238E27FC236}">
                <a16:creationId xmlns:a16="http://schemas.microsoft.com/office/drawing/2014/main" id="{E4402E2A-2F4E-00A5-AE22-5049F7529FB7}"/>
              </a:ext>
            </a:extLst>
          </p:cNvPr>
          <p:cNvSpPr txBox="1">
            <a:spLocks noChangeArrowheads="1"/>
          </p:cNvSpPr>
          <p:nvPr/>
        </p:nvSpPr>
        <p:spPr bwMode="auto">
          <a:xfrm>
            <a:off x="272716" y="1926883"/>
            <a:ext cx="2329732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algn="ctr" eaLnBrk="1" hangingPunct="1">
              <a:spcBef>
                <a:spcPct val="50000"/>
              </a:spcBef>
            </a:pPr>
            <a:r>
              <a:rPr lang="en-US" altLang="en-US" sz="9600" b="1" dirty="0">
                <a:solidFill>
                  <a:schemeClr val="accent6">
                    <a:lumMod val="75000"/>
                  </a:schemeClr>
                </a:solidFill>
                <a:latin typeface="Arial" panose="020B0604020202020204" pitchFamily="34" charset="0"/>
              </a:rPr>
              <a:t>Improving Health Outcomes from Air Pollution Exposure</a:t>
            </a:r>
          </a:p>
        </p:txBody>
      </p:sp>
    </p:spTree>
    <p:extLst>
      <p:ext uri="{BB962C8B-B14F-4D97-AF65-F5344CB8AC3E}">
        <p14:creationId xmlns:p14="http://schemas.microsoft.com/office/powerpoint/2010/main" val="3689070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F547-4DF3-F825-047A-838AC22E56F5}"/>
              </a:ext>
            </a:extLst>
          </p:cNvPr>
          <p:cNvSpPr>
            <a:spLocks noGrp="1"/>
          </p:cNvSpPr>
          <p:nvPr>
            <p:ph type="title"/>
          </p:nvPr>
        </p:nvSpPr>
        <p:spPr/>
        <p:txBody>
          <a:bodyPr/>
          <a:lstStyle/>
          <a:p>
            <a:r>
              <a:rPr lang="en-US" dirty="0">
                <a:solidFill>
                  <a:schemeClr val="accent6">
                    <a:lumMod val="75000"/>
                  </a:schemeClr>
                </a:solidFill>
              </a:rPr>
              <a:t>Sources of Pollution</a:t>
            </a:r>
          </a:p>
        </p:txBody>
      </p:sp>
      <p:sp>
        <p:nvSpPr>
          <p:cNvPr id="4" name="Slide Number Placeholder 3">
            <a:extLst>
              <a:ext uri="{FF2B5EF4-FFF2-40B4-BE49-F238E27FC236}">
                <a16:creationId xmlns:a16="http://schemas.microsoft.com/office/drawing/2014/main" id="{31A0E7C7-2CBF-0A19-ECD7-FF0E028C5978}"/>
              </a:ext>
            </a:extLst>
          </p:cNvPr>
          <p:cNvSpPr>
            <a:spLocks noGrp="1"/>
          </p:cNvSpPr>
          <p:nvPr>
            <p:ph type="sldNum" sz="quarter" idx="12"/>
          </p:nvPr>
        </p:nvSpPr>
        <p:spPr/>
        <p:txBody>
          <a:bodyPr/>
          <a:lstStyle/>
          <a:p>
            <a:fld id="{1B787467-BAAC-4BA4-8914-8F9B892E5534}" type="slidenum">
              <a:rPr lang="en-US" altLang="en-US" smtClean="0"/>
              <a:pPr/>
              <a:t>4</a:t>
            </a:fld>
            <a:endParaRPr lang="en-US" altLang="en-US" dirty="0"/>
          </a:p>
        </p:txBody>
      </p:sp>
      <p:graphicFrame>
        <p:nvGraphicFramePr>
          <p:cNvPr id="5" name="Table 4">
            <a:extLst>
              <a:ext uri="{FF2B5EF4-FFF2-40B4-BE49-F238E27FC236}">
                <a16:creationId xmlns:a16="http://schemas.microsoft.com/office/drawing/2014/main" id="{194975F0-78D3-4FD5-5779-5AB2CF2A67C6}"/>
              </a:ext>
            </a:extLst>
          </p:cNvPr>
          <p:cNvGraphicFramePr>
            <a:graphicFrameLocks noGrp="1"/>
          </p:cNvGraphicFramePr>
          <p:nvPr>
            <p:extLst>
              <p:ext uri="{D42A27DB-BD31-4B8C-83A1-F6EECF244321}">
                <p14:modId xmlns:p14="http://schemas.microsoft.com/office/powerpoint/2010/main" val="263661307"/>
              </p:ext>
            </p:extLst>
          </p:nvPr>
        </p:nvGraphicFramePr>
        <p:xfrm>
          <a:off x="342898" y="2438400"/>
          <a:ext cx="23148758" cy="11616217"/>
        </p:xfrm>
        <a:graphic>
          <a:graphicData uri="http://schemas.openxmlformats.org/drawingml/2006/table">
            <a:tbl>
              <a:tblPr firstRow="1" bandRow="1">
                <a:tableStyleId>{0E3FDE45-AF77-4B5C-9715-49D594BDF05E}</a:tableStyleId>
              </a:tblPr>
              <a:tblGrid>
                <a:gridCol w="11574379">
                  <a:extLst>
                    <a:ext uri="{9D8B030D-6E8A-4147-A177-3AD203B41FA5}">
                      <a16:colId xmlns:a16="http://schemas.microsoft.com/office/drawing/2014/main" val="2102549388"/>
                    </a:ext>
                  </a:extLst>
                </a:gridCol>
                <a:gridCol w="11574379">
                  <a:extLst>
                    <a:ext uri="{9D8B030D-6E8A-4147-A177-3AD203B41FA5}">
                      <a16:colId xmlns:a16="http://schemas.microsoft.com/office/drawing/2014/main" val="3933136002"/>
                    </a:ext>
                  </a:extLst>
                </a:gridCol>
              </a:tblGrid>
              <a:tr h="46522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dirty="0"/>
                        <a:t>Source</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4000" dirty="0"/>
                        <a:t>Pollutant(s)</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71604777"/>
                  </a:ext>
                </a:extLst>
              </a:tr>
              <a:tr h="81516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dirty="0"/>
                        <a:t>          Dust</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4000" dirty="0"/>
                        <a:t>larger particles </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62325159"/>
                  </a:ext>
                </a:extLst>
              </a:tr>
              <a:tr h="81516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dirty="0"/>
                        <a:t>          Plants</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4000" dirty="0"/>
                        <a:t>Volatile organic compounds (VOCs)</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61651056"/>
                  </a:ext>
                </a:extLst>
              </a:tr>
              <a:tr h="81516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dirty="0"/>
                        <a:t>          Volcanoes </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4000" dirty="0"/>
                        <a:t>Sulfur, particles</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39277567"/>
                  </a:ext>
                </a:extLst>
              </a:tr>
              <a:tr h="81516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dirty="0"/>
                        <a:t>          Ocean</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4000" dirty="0"/>
                        <a:t>Larger particles. mostly</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99113104"/>
                  </a:ext>
                </a:extLst>
              </a:tr>
              <a:tr h="7291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dirty="0"/>
                        <a:t>          Wetlands </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4000" dirty="0"/>
                        <a:t>Ammonia, sulfur compounds</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814321"/>
                  </a:ext>
                </a:extLst>
              </a:tr>
              <a:tr h="815167">
                <a:tc>
                  <a:txBody>
                    <a:bodyPr/>
                    <a:lstStyle/>
                    <a:p>
                      <a:r>
                        <a:rPr lang="en-US" sz="4000" dirty="0"/>
                        <a:t>   Combustion of all kinds</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4000" dirty="0"/>
                        <a:t>Particulate Matter, VOCs, carbon monoxide, oxides of nitrogen (NO</a:t>
                      </a:r>
                      <a:r>
                        <a:rPr lang="en-US" sz="4000" baseline="-25000" dirty="0"/>
                        <a:t>x</a:t>
                      </a:r>
                      <a:r>
                        <a:rPr lang="en-US" sz="4000" baseline="0" dirty="0"/>
                        <a:t>)</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92282536"/>
                  </a:ext>
                </a:extLst>
              </a:tr>
              <a:tr h="815167">
                <a:tc>
                  <a:txBody>
                    <a:bodyPr/>
                    <a:lstStyle/>
                    <a:p>
                      <a:r>
                        <a:rPr lang="en-US" sz="4000" dirty="0"/>
                        <a:t>                Wildfires, cooking with solid fuels</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4000" dirty="0"/>
                        <a:t>Particles, especially black carbon, organic carbon</a:t>
                      </a:r>
                    </a:p>
                    <a:p>
                      <a:r>
                        <a:rPr lang="en-US" sz="4000" dirty="0"/>
                        <a:t>  metals, more toxic VOCs</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73992783"/>
                  </a:ext>
                </a:extLst>
              </a:tr>
              <a:tr h="1363136">
                <a:tc>
                  <a:txBody>
                    <a:bodyPr/>
                    <a:lstStyle/>
                    <a:p>
                      <a:r>
                        <a:rPr lang="en-US" sz="4000" dirty="0"/>
                        <a:t>                Diesel and petrol engines</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4000" dirty="0"/>
                        <a:t>CO, NO</a:t>
                      </a:r>
                      <a:r>
                        <a:rPr lang="en-US" sz="4000" baseline="-25000" dirty="0"/>
                        <a:t>x</a:t>
                      </a:r>
                      <a:r>
                        <a:rPr lang="en-US" sz="4000" baseline="0" dirty="0"/>
                        <a:t>, particles, volatile organic </a:t>
                      </a:r>
                    </a:p>
                    <a:p>
                      <a:r>
                        <a:rPr lang="en-US" sz="4000" baseline="0" dirty="0"/>
                        <a:t>   compounds</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97316006"/>
                  </a:ext>
                </a:extLst>
              </a:tr>
              <a:tr h="815167">
                <a:tc>
                  <a:txBody>
                    <a:bodyPr/>
                    <a:lstStyle/>
                    <a:p>
                      <a:r>
                        <a:rPr lang="en-US" sz="4000" dirty="0"/>
                        <a:t>          Fuel evaporation</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4000" dirty="0"/>
                        <a:t>Gasoline</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8505497"/>
                  </a:ext>
                </a:extLst>
              </a:tr>
              <a:tr h="815167">
                <a:tc>
                  <a:txBody>
                    <a:bodyPr/>
                    <a:lstStyle/>
                    <a:p>
                      <a:r>
                        <a:rPr lang="en-US" sz="4000" dirty="0"/>
                        <a:t>          Paint, consumer products</a:t>
                      </a:r>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4000" baseline="0" dirty="0"/>
                        <a:t>volatile organic compounds</a:t>
                      </a:r>
                      <a:endParaRPr lang="en-US" sz="4000" dirty="0"/>
                    </a:p>
                    <a:p>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99347685"/>
                  </a:ext>
                </a:extLst>
              </a:tr>
              <a:tr h="815167">
                <a:tc>
                  <a:txBody>
                    <a:bodyPr/>
                    <a:lstStyle/>
                    <a:p>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endParaRPr lang="en-US" sz="4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93167025"/>
                  </a:ext>
                </a:extLst>
              </a:tr>
            </a:tbl>
          </a:graphicData>
        </a:graphic>
      </p:graphicFrame>
    </p:spTree>
    <p:extLst>
      <p:ext uri="{BB962C8B-B14F-4D97-AF65-F5344CB8AC3E}">
        <p14:creationId xmlns:p14="http://schemas.microsoft.com/office/powerpoint/2010/main" val="1966477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64C3-62D5-1358-C220-E83B06BAB90E}"/>
              </a:ext>
            </a:extLst>
          </p:cNvPr>
          <p:cNvSpPr>
            <a:spLocks noGrp="1"/>
          </p:cNvSpPr>
          <p:nvPr>
            <p:ph type="title"/>
          </p:nvPr>
        </p:nvSpPr>
        <p:spPr>
          <a:xfrm>
            <a:off x="720436" y="2488914"/>
            <a:ext cx="22952364" cy="2286000"/>
          </a:xfrm>
        </p:spPr>
        <p:txBody>
          <a:bodyPr anchor="ctr">
            <a:normAutofit/>
          </a:bodyPr>
          <a:lstStyle/>
          <a:p>
            <a:r>
              <a:rPr lang="en-US" dirty="0"/>
              <a:t>Outline</a:t>
            </a:r>
          </a:p>
        </p:txBody>
      </p:sp>
      <p:sp>
        <p:nvSpPr>
          <p:cNvPr id="8" name="Content Placeholder 2">
            <a:extLst>
              <a:ext uri="{FF2B5EF4-FFF2-40B4-BE49-F238E27FC236}">
                <a16:creationId xmlns:a16="http://schemas.microsoft.com/office/drawing/2014/main" id="{153A3E9F-6E57-19D6-6610-BA32E9FF4FD7}"/>
              </a:ext>
            </a:extLst>
          </p:cNvPr>
          <p:cNvSpPr>
            <a:spLocks noGrp="1"/>
          </p:cNvSpPr>
          <p:nvPr>
            <p:ph type="body" sz="quarter" idx="10"/>
          </p:nvPr>
        </p:nvSpPr>
        <p:spPr>
          <a:xfrm>
            <a:off x="720437" y="5162262"/>
            <a:ext cx="23130162" cy="6572540"/>
          </a:xfrm>
        </p:spPr>
        <p:txBody>
          <a:bodyPr>
            <a:normAutofit/>
          </a:bodyPr>
          <a:lstStyle/>
          <a:p>
            <a:r>
              <a:rPr lang="en-US" dirty="0"/>
              <a:t>Air pollution history &amp; Sources</a:t>
            </a:r>
          </a:p>
          <a:p>
            <a:r>
              <a:rPr lang="en-US" dirty="0"/>
              <a:t>Who is impacted by air pollution and where</a:t>
            </a:r>
          </a:p>
          <a:p>
            <a:r>
              <a:rPr lang="en-US" dirty="0"/>
              <a:t>What are the pollutants and which do we regulate</a:t>
            </a:r>
          </a:p>
          <a:p>
            <a:r>
              <a:rPr lang="en-US" dirty="0"/>
              <a:t>Particulate matter: the largest killer</a:t>
            </a:r>
          </a:p>
          <a:p>
            <a:r>
              <a:rPr lang="en-US" dirty="0"/>
              <a:t>Measuring pollutants &amp; trends</a:t>
            </a:r>
          </a:p>
          <a:p>
            <a:r>
              <a:rPr lang="en-US" dirty="0"/>
              <a:t>A few thoughts on regulations and policy</a:t>
            </a:r>
          </a:p>
          <a:p>
            <a:r>
              <a:rPr lang="en-US" sz="6000" b="1" dirty="0"/>
              <a:t>My research</a:t>
            </a:r>
          </a:p>
          <a:p>
            <a:endParaRPr lang="en-US" dirty="0"/>
          </a:p>
          <a:p>
            <a:endParaRPr lang="en-US" dirty="0"/>
          </a:p>
        </p:txBody>
      </p:sp>
      <p:sp>
        <p:nvSpPr>
          <p:cNvPr id="4" name="Slide Number Placeholder 3" hidden="1">
            <a:extLst>
              <a:ext uri="{FF2B5EF4-FFF2-40B4-BE49-F238E27FC236}">
                <a16:creationId xmlns:a16="http://schemas.microsoft.com/office/drawing/2014/main" id="{F5C895D2-5B80-8A69-8D2C-71C97CDD77BE}"/>
              </a:ext>
            </a:extLst>
          </p:cNvPr>
          <p:cNvSpPr>
            <a:spLocks noGrp="1"/>
          </p:cNvSpPr>
          <p:nvPr>
            <p:ph type="sldNum" sz="quarter" idx="4294967295"/>
          </p:nvPr>
        </p:nvSpPr>
        <p:spPr>
          <a:xfrm>
            <a:off x="22534035" y="12964492"/>
            <a:ext cx="1507067" cy="730250"/>
          </a:xfrm>
        </p:spPr>
        <p:txBody>
          <a:bodyPr/>
          <a:lstStyle/>
          <a:p>
            <a:pPr>
              <a:spcAft>
                <a:spcPts val="600"/>
              </a:spcAft>
            </a:pPr>
            <a:fld id="{1B787467-BAAC-4BA4-8914-8F9B892E5534}" type="slidenum">
              <a:rPr lang="en-US" altLang="en-US" smtClean="0"/>
              <a:pPr>
                <a:spcAft>
                  <a:spcPts val="600"/>
                </a:spcAft>
              </a:pPr>
              <a:t>40</a:t>
            </a:fld>
            <a:endParaRPr lang="en-US" altLang="en-US" dirty="0"/>
          </a:p>
        </p:txBody>
      </p:sp>
    </p:spTree>
    <p:extLst>
      <p:ext uri="{BB962C8B-B14F-4D97-AF65-F5344CB8AC3E}">
        <p14:creationId xmlns:p14="http://schemas.microsoft.com/office/powerpoint/2010/main" val="3244175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C27E1-A9A0-D9C3-C240-9CF9B9E7E04F}"/>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4DA6CB-3976-0C2A-919F-7251B1730FC8}"/>
              </a:ext>
            </a:extLst>
          </p:cNvPr>
          <p:cNvSpPr>
            <a:spLocks noGrp="1"/>
          </p:cNvSpPr>
          <p:nvPr>
            <p:ph idx="1"/>
          </p:nvPr>
        </p:nvSpPr>
        <p:spPr>
          <a:xfrm>
            <a:off x="1270054" y="4706243"/>
            <a:ext cx="21726939" cy="9859558"/>
          </a:xfrm>
        </p:spPr>
        <p:txBody>
          <a:bodyPr>
            <a:normAutofit/>
          </a:bodyPr>
          <a:lstStyle/>
          <a:p>
            <a:pPr marL="38100" indent="0">
              <a:buNone/>
            </a:pPr>
            <a:r>
              <a:rPr lang="en-US" dirty="0"/>
              <a:t>Cloud water chemistry</a:t>
            </a:r>
          </a:p>
          <a:p>
            <a:endParaRPr lang="en-US" dirty="0"/>
          </a:p>
        </p:txBody>
      </p:sp>
      <p:sp>
        <p:nvSpPr>
          <p:cNvPr id="4" name="Slide Number Placeholder 3">
            <a:extLst>
              <a:ext uri="{FF2B5EF4-FFF2-40B4-BE49-F238E27FC236}">
                <a16:creationId xmlns:a16="http://schemas.microsoft.com/office/drawing/2014/main" id="{9547A744-697A-F616-126A-4319B0CF9AF0}"/>
              </a:ext>
            </a:extLst>
          </p:cNvPr>
          <p:cNvSpPr>
            <a:spLocks noGrp="1"/>
          </p:cNvSpPr>
          <p:nvPr>
            <p:ph type="sldNum" sz="quarter" idx="12"/>
          </p:nvPr>
        </p:nvSpPr>
        <p:spPr/>
        <p:txBody>
          <a:bodyPr/>
          <a:lstStyle/>
          <a:p>
            <a:fld id="{1B787467-BAAC-4BA4-8914-8F9B892E5534}" type="slidenum">
              <a:rPr lang="en-US" altLang="en-US" smtClean="0"/>
              <a:pPr/>
              <a:t>41</a:t>
            </a:fld>
            <a:endParaRPr lang="en-US" altLang="en-US" dirty="0"/>
          </a:p>
        </p:txBody>
      </p:sp>
      <p:grpSp>
        <p:nvGrpSpPr>
          <p:cNvPr id="8" name="Group 7">
            <a:extLst>
              <a:ext uri="{FF2B5EF4-FFF2-40B4-BE49-F238E27FC236}">
                <a16:creationId xmlns:a16="http://schemas.microsoft.com/office/drawing/2014/main" id="{72B2A045-26EA-9DE9-33E9-16219EB8BCAE}"/>
              </a:ext>
            </a:extLst>
          </p:cNvPr>
          <p:cNvGrpSpPr/>
          <p:nvPr/>
        </p:nvGrpSpPr>
        <p:grpSpPr>
          <a:xfrm>
            <a:off x="11005857" y="439040"/>
            <a:ext cx="13378143" cy="8083874"/>
            <a:chOff x="1434266" y="234675"/>
            <a:chExt cx="9326880" cy="5669280"/>
          </a:xfrm>
        </p:grpSpPr>
        <p:pic>
          <p:nvPicPr>
            <p:cNvPr id="9" name="Picture 8">
              <a:extLst>
                <a:ext uri="{FF2B5EF4-FFF2-40B4-BE49-F238E27FC236}">
                  <a16:creationId xmlns:a16="http://schemas.microsoft.com/office/drawing/2014/main" id="{E3996EE8-4762-164A-139E-A0591A9EC64A}"/>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16434" t="-15733" r="-18442" b="16533"/>
            <a:stretch/>
          </p:blipFill>
          <p:spPr>
            <a:xfrm>
              <a:off x="1434266" y="234675"/>
              <a:ext cx="9326880" cy="5669280"/>
            </a:xfrm>
            <a:prstGeom prst="rect">
              <a:avLst/>
            </a:prstGeom>
          </p:spPr>
        </p:pic>
        <p:grpSp>
          <p:nvGrpSpPr>
            <p:cNvPr id="10" name="Group 9">
              <a:extLst>
                <a:ext uri="{FF2B5EF4-FFF2-40B4-BE49-F238E27FC236}">
                  <a16:creationId xmlns:a16="http://schemas.microsoft.com/office/drawing/2014/main" id="{917C3D7C-6806-3D03-1C19-9DC7D751A29A}"/>
                </a:ext>
              </a:extLst>
            </p:cNvPr>
            <p:cNvGrpSpPr/>
            <p:nvPr/>
          </p:nvGrpSpPr>
          <p:grpSpPr>
            <a:xfrm>
              <a:off x="1823538" y="2575092"/>
              <a:ext cx="1991213" cy="1326056"/>
              <a:chOff x="889147" y="2141627"/>
              <a:chExt cx="1991213" cy="1326056"/>
            </a:xfrm>
          </p:grpSpPr>
          <p:sp>
            <p:nvSpPr>
              <p:cNvPr id="70" name="TextBox 69">
                <a:extLst>
                  <a:ext uri="{FF2B5EF4-FFF2-40B4-BE49-F238E27FC236}">
                    <a16:creationId xmlns:a16="http://schemas.microsoft.com/office/drawing/2014/main" id="{E655A609-76D7-70C0-C2C7-1382DBE6EE38}"/>
                  </a:ext>
                </a:extLst>
              </p:cNvPr>
              <p:cNvSpPr txBox="1"/>
              <p:nvPr/>
            </p:nvSpPr>
            <p:spPr>
              <a:xfrm>
                <a:off x="1409700" y="2221468"/>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71" name="TextBox 70">
                <a:extLst>
                  <a:ext uri="{FF2B5EF4-FFF2-40B4-BE49-F238E27FC236}">
                    <a16:creationId xmlns:a16="http://schemas.microsoft.com/office/drawing/2014/main" id="{B180EB02-919B-CC5A-48CC-37761028F313}"/>
                  </a:ext>
                </a:extLst>
              </p:cNvPr>
              <p:cNvSpPr txBox="1"/>
              <p:nvPr/>
            </p:nvSpPr>
            <p:spPr>
              <a:xfrm>
                <a:off x="1592580" y="2655332"/>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72" name="TextBox 71">
                <a:extLst>
                  <a:ext uri="{FF2B5EF4-FFF2-40B4-BE49-F238E27FC236}">
                    <a16:creationId xmlns:a16="http://schemas.microsoft.com/office/drawing/2014/main" id="{2344DAC9-B103-7A53-3ADA-9DDA2A847583}"/>
                  </a:ext>
                </a:extLst>
              </p:cNvPr>
              <p:cNvSpPr txBox="1"/>
              <p:nvPr/>
            </p:nvSpPr>
            <p:spPr>
              <a:xfrm>
                <a:off x="2560320" y="2260044"/>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73" name="TextBox 72">
                <a:extLst>
                  <a:ext uri="{FF2B5EF4-FFF2-40B4-BE49-F238E27FC236}">
                    <a16:creationId xmlns:a16="http://schemas.microsoft.com/office/drawing/2014/main" id="{EE0FAD13-6288-F970-8AB6-08C4614FE942}"/>
                  </a:ext>
                </a:extLst>
              </p:cNvPr>
              <p:cNvSpPr txBox="1"/>
              <p:nvPr/>
            </p:nvSpPr>
            <p:spPr>
              <a:xfrm>
                <a:off x="1553352" y="3001833"/>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74" name="TextBox 73">
                <a:extLst>
                  <a:ext uri="{FF2B5EF4-FFF2-40B4-BE49-F238E27FC236}">
                    <a16:creationId xmlns:a16="http://schemas.microsoft.com/office/drawing/2014/main" id="{24EFEDBB-974E-6B95-220D-56122AFF9B0A}"/>
                  </a:ext>
                </a:extLst>
              </p:cNvPr>
              <p:cNvSpPr txBox="1"/>
              <p:nvPr/>
            </p:nvSpPr>
            <p:spPr>
              <a:xfrm>
                <a:off x="2065020" y="2309336"/>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75" name="TextBox 74">
                <a:extLst>
                  <a:ext uri="{FF2B5EF4-FFF2-40B4-BE49-F238E27FC236}">
                    <a16:creationId xmlns:a16="http://schemas.microsoft.com/office/drawing/2014/main" id="{24982747-F883-4A59-F7F3-56188ECD79DE}"/>
                  </a:ext>
                </a:extLst>
              </p:cNvPr>
              <p:cNvSpPr txBox="1"/>
              <p:nvPr/>
            </p:nvSpPr>
            <p:spPr>
              <a:xfrm>
                <a:off x="1280160" y="2895600"/>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76" name="TextBox 75">
                <a:extLst>
                  <a:ext uri="{FF2B5EF4-FFF2-40B4-BE49-F238E27FC236}">
                    <a16:creationId xmlns:a16="http://schemas.microsoft.com/office/drawing/2014/main" id="{172AD244-82B6-16D4-ABB7-27187E5CBBDB}"/>
                  </a:ext>
                </a:extLst>
              </p:cNvPr>
              <p:cNvSpPr txBox="1"/>
              <p:nvPr/>
            </p:nvSpPr>
            <p:spPr>
              <a:xfrm>
                <a:off x="2141220" y="3142119"/>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77" name="TextBox 76">
                <a:extLst>
                  <a:ext uri="{FF2B5EF4-FFF2-40B4-BE49-F238E27FC236}">
                    <a16:creationId xmlns:a16="http://schemas.microsoft.com/office/drawing/2014/main" id="{92700F26-C6B3-7D8C-3E1F-4E7A81F20408}"/>
                  </a:ext>
                </a:extLst>
              </p:cNvPr>
              <p:cNvSpPr txBox="1"/>
              <p:nvPr/>
            </p:nvSpPr>
            <p:spPr>
              <a:xfrm>
                <a:off x="1882140" y="2863334"/>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78" name="TextBox 77">
                <a:extLst>
                  <a:ext uri="{FF2B5EF4-FFF2-40B4-BE49-F238E27FC236}">
                    <a16:creationId xmlns:a16="http://schemas.microsoft.com/office/drawing/2014/main" id="{A0C3AD9B-805C-AD53-158D-F689F7B395B4}"/>
                  </a:ext>
                </a:extLst>
              </p:cNvPr>
              <p:cNvSpPr txBox="1"/>
              <p:nvPr/>
            </p:nvSpPr>
            <p:spPr>
              <a:xfrm>
                <a:off x="1844040" y="3142119"/>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79" name="TextBox 78">
                <a:extLst>
                  <a:ext uri="{FF2B5EF4-FFF2-40B4-BE49-F238E27FC236}">
                    <a16:creationId xmlns:a16="http://schemas.microsoft.com/office/drawing/2014/main" id="{2A2D67A3-B1B9-0B62-A2FB-B70CE9FF5B9F}"/>
                  </a:ext>
                </a:extLst>
              </p:cNvPr>
              <p:cNvSpPr txBox="1"/>
              <p:nvPr/>
            </p:nvSpPr>
            <p:spPr>
              <a:xfrm>
                <a:off x="1722120" y="2141627"/>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80" name="TextBox 79">
                <a:extLst>
                  <a:ext uri="{FF2B5EF4-FFF2-40B4-BE49-F238E27FC236}">
                    <a16:creationId xmlns:a16="http://schemas.microsoft.com/office/drawing/2014/main" id="{63280C38-22D8-1CF9-3490-196F57DC1211}"/>
                  </a:ext>
                </a:extLst>
              </p:cNvPr>
              <p:cNvSpPr txBox="1"/>
              <p:nvPr/>
            </p:nvSpPr>
            <p:spPr>
              <a:xfrm>
                <a:off x="2019300" y="3168134"/>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81" name="TextBox 80">
                <a:extLst>
                  <a:ext uri="{FF2B5EF4-FFF2-40B4-BE49-F238E27FC236}">
                    <a16:creationId xmlns:a16="http://schemas.microsoft.com/office/drawing/2014/main" id="{C0065A2D-D69D-49E0-9686-11AB1E656C31}"/>
                  </a:ext>
                </a:extLst>
              </p:cNvPr>
              <p:cNvSpPr txBox="1"/>
              <p:nvPr/>
            </p:nvSpPr>
            <p:spPr>
              <a:xfrm>
                <a:off x="2392680" y="2458164"/>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82" name="TextBox 81">
                <a:extLst>
                  <a:ext uri="{FF2B5EF4-FFF2-40B4-BE49-F238E27FC236}">
                    <a16:creationId xmlns:a16="http://schemas.microsoft.com/office/drawing/2014/main" id="{DCCC81DC-023E-9221-20C9-B6DCD6D41D03}"/>
                  </a:ext>
                </a:extLst>
              </p:cNvPr>
              <p:cNvSpPr txBox="1"/>
              <p:nvPr/>
            </p:nvSpPr>
            <p:spPr>
              <a:xfrm>
                <a:off x="2049780" y="2639259"/>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83" name="TextBox 82">
                <a:extLst>
                  <a:ext uri="{FF2B5EF4-FFF2-40B4-BE49-F238E27FC236}">
                    <a16:creationId xmlns:a16="http://schemas.microsoft.com/office/drawing/2014/main" id="{E6524E08-790C-17E4-BA4C-6458249378C4}"/>
                  </a:ext>
                </a:extLst>
              </p:cNvPr>
              <p:cNvSpPr txBox="1"/>
              <p:nvPr/>
            </p:nvSpPr>
            <p:spPr>
              <a:xfrm>
                <a:off x="889147" y="2786759"/>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sp>
            <p:nvSpPr>
              <p:cNvPr id="84" name="TextBox 83">
                <a:extLst>
                  <a:ext uri="{FF2B5EF4-FFF2-40B4-BE49-F238E27FC236}">
                    <a16:creationId xmlns:a16="http://schemas.microsoft.com/office/drawing/2014/main" id="{6D190E74-7030-139A-1C8B-33C88FC71632}"/>
                  </a:ext>
                </a:extLst>
              </p:cNvPr>
              <p:cNvSpPr txBox="1"/>
              <p:nvPr/>
            </p:nvSpPr>
            <p:spPr>
              <a:xfrm>
                <a:off x="1126034" y="3190684"/>
                <a:ext cx="320040" cy="27699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2400" b="1" dirty="0">
                    <a:solidFill>
                      <a:schemeClr val="bg1">
                        <a:lumMod val="85000"/>
                      </a:schemeClr>
                    </a:solidFill>
                    <a:sym typeface="Symbol" panose="05050102010706020507" pitchFamily="18" charset="2"/>
                  </a:rPr>
                  <a:t></a:t>
                </a:r>
                <a:endParaRPr lang="en-US" sz="2400" b="1" dirty="0">
                  <a:solidFill>
                    <a:schemeClr val="bg1">
                      <a:lumMod val="85000"/>
                    </a:schemeClr>
                  </a:solidFill>
                </a:endParaRPr>
              </a:p>
            </p:txBody>
          </p:sp>
        </p:grpSp>
        <p:grpSp>
          <p:nvGrpSpPr>
            <p:cNvPr id="11" name="Group 10">
              <a:extLst>
                <a:ext uri="{FF2B5EF4-FFF2-40B4-BE49-F238E27FC236}">
                  <a16:creationId xmlns:a16="http://schemas.microsoft.com/office/drawing/2014/main" id="{5847041C-62BA-8F4F-3DC5-467486FC1D57}"/>
                </a:ext>
              </a:extLst>
            </p:cNvPr>
            <p:cNvGrpSpPr/>
            <p:nvPr/>
          </p:nvGrpSpPr>
          <p:grpSpPr>
            <a:xfrm>
              <a:off x="6991034" y="2884649"/>
              <a:ext cx="2057400" cy="1628895"/>
              <a:chOff x="1280160" y="2221468"/>
              <a:chExt cx="2057400" cy="1628895"/>
            </a:xfrm>
          </p:grpSpPr>
          <p:sp>
            <p:nvSpPr>
              <p:cNvPr id="55" name="TextBox 54">
                <a:extLst>
                  <a:ext uri="{FF2B5EF4-FFF2-40B4-BE49-F238E27FC236}">
                    <a16:creationId xmlns:a16="http://schemas.microsoft.com/office/drawing/2014/main" id="{6C799F70-9CB2-5117-9997-4F073D7829A7}"/>
                  </a:ext>
                </a:extLst>
              </p:cNvPr>
              <p:cNvSpPr txBox="1"/>
              <p:nvPr/>
            </p:nvSpPr>
            <p:spPr>
              <a:xfrm>
                <a:off x="1409700" y="2221468"/>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56" name="TextBox 55">
                <a:extLst>
                  <a:ext uri="{FF2B5EF4-FFF2-40B4-BE49-F238E27FC236}">
                    <a16:creationId xmlns:a16="http://schemas.microsoft.com/office/drawing/2014/main" id="{B5BDDA30-3663-FD4B-C15B-8383CC105725}"/>
                  </a:ext>
                </a:extLst>
              </p:cNvPr>
              <p:cNvSpPr txBox="1"/>
              <p:nvPr/>
            </p:nvSpPr>
            <p:spPr>
              <a:xfrm>
                <a:off x="1592580" y="2655332"/>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57" name="TextBox 56">
                <a:extLst>
                  <a:ext uri="{FF2B5EF4-FFF2-40B4-BE49-F238E27FC236}">
                    <a16:creationId xmlns:a16="http://schemas.microsoft.com/office/drawing/2014/main" id="{D831CFE8-1149-F51D-85F8-0AB644110790}"/>
                  </a:ext>
                </a:extLst>
              </p:cNvPr>
              <p:cNvSpPr txBox="1"/>
              <p:nvPr/>
            </p:nvSpPr>
            <p:spPr>
              <a:xfrm>
                <a:off x="2560320" y="2260044"/>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58" name="TextBox 57">
                <a:extLst>
                  <a:ext uri="{FF2B5EF4-FFF2-40B4-BE49-F238E27FC236}">
                    <a16:creationId xmlns:a16="http://schemas.microsoft.com/office/drawing/2014/main" id="{BE35273F-226F-D75D-DF47-FC7211A39F6B}"/>
                  </a:ext>
                </a:extLst>
              </p:cNvPr>
              <p:cNvSpPr txBox="1"/>
              <p:nvPr/>
            </p:nvSpPr>
            <p:spPr>
              <a:xfrm>
                <a:off x="2305050" y="3481031"/>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59" name="TextBox 58">
                <a:extLst>
                  <a:ext uri="{FF2B5EF4-FFF2-40B4-BE49-F238E27FC236}">
                    <a16:creationId xmlns:a16="http://schemas.microsoft.com/office/drawing/2014/main" id="{9DFF49F0-0657-FAB6-B72E-A6EA5B31BBA0}"/>
                  </a:ext>
                </a:extLst>
              </p:cNvPr>
              <p:cNvSpPr txBox="1"/>
              <p:nvPr/>
            </p:nvSpPr>
            <p:spPr>
              <a:xfrm>
                <a:off x="2065020" y="2309336"/>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60" name="TextBox 59">
                <a:extLst>
                  <a:ext uri="{FF2B5EF4-FFF2-40B4-BE49-F238E27FC236}">
                    <a16:creationId xmlns:a16="http://schemas.microsoft.com/office/drawing/2014/main" id="{8C03D6EB-55E0-AEE0-6158-13E62A45C11F}"/>
                  </a:ext>
                </a:extLst>
              </p:cNvPr>
              <p:cNvSpPr txBox="1"/>
              <p:nvPr/>
            </p:nvSpPr>
            <p:spPr>
              <a:xfrm>
                <a:off x="1280160" y="2895600"/>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61" name="TextBox 60">
                <a:extLst>
                  <a:ext uri="{FF2B5EF4-FFF2-40B4-BE49-F238E27FC236}">
                    <a16:creationId xmlns:a16="http://schemas.microsoft.com/office/drawing/2014/main" id="{E3CFAA62-D674-58A1-7600-406CF947D37F}"/>
                  </a:ext>
                </a:extLst>
              </p:cNvPr>
              <p:cNvSpPr txBox="1"/>
              <p:nvPr/>
            </p:nvSpPr>
            <p:spPr>
              <a:xfrm>
                <a:off x="2141220" y="3142119"/>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62" name="TextBox 61">
                <a:extLst>
                  <a:ext uri="{FF2B5EF4-FFF2-40B4-BE49-F238E27FC236}">
                    <a16:creationId xmlns:a16="http://schemas.microsoft.com/office/drawing/2014/main" id="{074BEB73-B472-89A4-1C97-286E0EAF255B}"/>
                  </a:ext>
                </a:extLst>
              </p:cNvPr>
              <p:cNvSpPr txBox="1"/>
              <p:nvPr/>
            </p:nvSpPr>
            <p:spPr>
              <a:xfrm>
                <a:off x="1882140" y="2863334"/>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63" name="TextBox 62">
                <a:extLst>
                  <a:ext uri="{FF2B5EF4-FFF2-40B4-BE49-F238E27FC236}">
                    <a16:creationId xmlns:a16="http://schemas.microsoft.com/office/drawing/2014/main" id="{D293497D-6682-429A-22DD-94792E2C6EB9}"/>
                  </a:ext>
                </a:extLst>
              </p:cNvPr>
              <p:cNvSpPr txBox="1"/>
              <p:nvPr/>
            </p:nvSpPr>
            <p:spPr>
              <a:xfrm>
                <a:off x="1844040" y="3142119"/>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64" name="TextBox 63">
                <a:extLst>
                  <a:ext uri="{FF2B5EF4-FFF2-40B4-BE49-F238E27FC236}">
                    <a16:creationId xmlns:a16="http://schemas.microsoft.com/office/drawing/2014/main" id="{A1D3436D-454E-3C8F-24B2-20FF742E36D2}"/>
                  </a:ext>
                </a:extLst>
              </p:cNvPr>
              <p:cNvSpPr txBox="1"/>
              <p:nvPr/>
            </p:nvSpPr>
            <p:spPr>
              <a:xfrm>
                <a:off x="2491740" y="2822972"/>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65" name="TextBox 64">
                <a:extLst>
                  <a:ext uri="{FF2B5EF4-FFF2-40B4-BE49-F238E27FC236}">
                    <a16:creationId xmlns:a16="http://schemas.microsoft.com/office/drawing/2014/main" id="{3D47F135-BEBF-121E-6014-7E76F4104F62}"/>
                  </a:ext>
                </a:extLst>
              </p:cNvPr>
              <p:cNvSpPr txBox="1"/>
              <p:nvPr/>
            </p:nvSpPr>
            <p:spPr>
              <a:xfrm>
                <a:off x="2019300" y="3168134"/>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66" name="TextBox 65">
                <a:extLst>
                  <a:ext uri="{FF2B5EF4-FFF2-40B4-BE49-F238E27FC236}">
                    <a16:creationId xmlns:a16="http://schemas.microsoft.com/office/drawing/2014/main" id="{1A2D4391-937F-0F9B-94AB-6B381AA02CE1}"/>
                  </a:ext>
                </a:extLst>
              </p:cNvPr>
              <p:cNvSpPr txBox="1"/>
              <p:nvPr/>
            </p:nvSpPr>
            <p:spPr>
              <a:xfrm>
                <a:off x="2392680" y="2458164"/>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67" name="TextBox 66">
                <a:extLst>
                  <a:ext uri="{FF2B5EF4-FFF2-40B4-BE49-F238E27FC236}">
                    <a16:creationId xmlns:a16="http://schemas.microsoft.com/office/drawing/2014/main" id="{881943CA-0108-F85E-C17E-61CC6A07AF55}"/>
                  </a:ext>
                </a:extLst>
              </p:cNvPr>
              <p:cNvSpPr txBox="1"/>
              <p:nvPr/>
            </p:nvSpPr>
            <p:spPr>
              <a:xfrm>
                <a:off x="2049780" y="2639259"/>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68" name="TextBox 67">
                <a:extLst>
                  <a:ext uri="{FF2B5EF4-FFF2-40B4-BE49-F238E27FC236}">
                    <a16:creationId xmlns:a16="http://schemas.microsoft.com/office/drawing/2014/main" id="{87ECA8D4-3A90-A770-85BE-ACD41D985124}"/>
                  </a:ext>
                </a:extLst>
              </p:cNvPr>
              <p:cNvSpPr txBox="1"/>
              <p:nvPr/>
            </p:nvSpPr>
            <p:spPr>
              <a:xfrm>
                <a:off x="3017520" y="2717244"/>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sp>
            <p:nvSpPr>
              <p:cNvPr id="69" name="TextBox 68">
                <a:extLst>
                  <a:ext uri="{FF2B5EF4-FFF2-40B4-BE49-F238E27FC236}">
                    <a16:creationId xmlns:a16="http://schemas.microsoft.com/office/drawing/2014/main" id="{03B12607-AF29-B775-3DD6-5DBA8B6B9A80}"/>
                  </a:ext>
                </a:extLst>
              </p:cNvPr>
              <p:cNvSpPr txBox="1"/>
              <p:nvPr/>
            </p:nvSpPr>
            <p:spPr>
              <a:xfrm>
                <a:off x="2476500" y="3232666"/>
                <a:ext cx="320040" cy="369332"/>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7200" b="1" dirty="0">
                    <a:solidFill>
                      <a:schemeClr val="bg1">
                        <a:lumMod val="85000"/>
                      </a:schemeClr>
                    </a:solidFill>
                    <a:latin typeface="Abadi" panose="020B0604020104020204" pitchFamily="34" charset="0"/>
                    <a:cs typeface="Adobe Devanagari" panose="02040503050201020203" pitchFamily="18" charset="0"/>
                    <a:sym typeface="Symbol" panose="05050102010706020507" pitchFamily="18" charset="2"/>
                  </a:rPr>
                  <a:t></a:t>
                </a:r>
                <a:endParaRPr lang="en-US" sz="7200" b="1" dirty="0">
                  <a:solidFill>
                    <a:schemeClr val="bg1">
                      <a:lumMod val="85000"/>
                    </a:schemeClr>
                  </a:solidFill>
                  <a:latin typeface="Abadi" panose="020B0604020104020204" pitchFamily="34" charset="0"/>
                  <a:cs typeface="Adobe Devanagari" panose="02040503050201020203" pitchFamily="18" charset="0"/>
                </a:endParaRPr>
              </a:p>
            </p:txBody>
          </p:sp>
        </p:grpSp>
        <p:grpSp>
          <p:nvGrpSpPr>
            <p:cNvPr id="12" name="Group 11">
              <a:extLst>
                <a:ext uri="{FF2B5EF4-FFF2-40B4-BE49-F238E27FC236}">
                  <a16:creationId xmlns:a16="http://schemas.microsoft.com/office/drawing/2014/main" id="{0A9BF22C-BD5F-2F99-3F12-63DF7B57E9EB}"/>
                </a:ext>
              </a:extLst>
            </p:cNvPr>
            <p:cNvGrpSpPr/>
            <p:nvPr/>
          </p:nvGrpSpPr>
          <p:grpSpPr>
            <a:xfrm>
              <a:off x="7676831" y="3006234"/>
              <a:ext cx="875333" cy="1075488"/>
              <a:chOff x="3589018" y="2341011"/>
              <a:chExt cx="875333" cy="1075488"/>
            </a:xfrm>
            <a:solidFill>
              <a:schemeClr val="bg1">
                <a:lumMod val="85000"/>
              </a:schemeClr>
            </a:solidFill>
          </p:grpSpPr>
          <p:sp>
            <p:nvSpPr>
              <p:cNvPr id="39" name="Oval 38">
                <a:extLst>
                  <a:ext uri="{FF2B5EF4-FFF2-40B4-BE49-F238E27FC236}">
                    <a16:creationId xmlns:a16="http://schemas.microsoft.com/office/drawing/2014/main" id="{15050F0B-D5B9-FD86-AC11-B5E81222B7B2}"/>
                  </a:ext>
                </a:extLst>
              </p:cNvPr>
              <p:cNvSpPr/>
              <p:nvPr/>
            </p:nvSpPr>
            <p:spPr>
              <a:xfrm>
                <a:off x="3589018" y="2559872"/>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40" name="Oval 39">
                <a:extLst>
                  <a:ext uri="{FF2B5EF4-FFF2-40B4-BE49-F238E27FC236}">
                    <a16:creationId xmlns:a16="http://schemas.microsoft.com/office/drawing/2014/main" id="{D57BA510-A89E-1E02-BF51-F5F35A5EBC71}"/>
                  </a:ext>
                </a:extLst>
              </p:cNvPr>
              <p:cNvSpPr/>
              <p:nvPr/>
            </p:nvSpPr>
            <p:spPr>
              <a:xfrm>
                <a:off x="3738940" y="2698234"/>
                <a:ext cx="48198" cy="59757"/>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41" name="Oval 40">
                <a:extLst>
                  <a:ext uri="{FF2B5EF4-FFF2-40B4-BE49-F238E27FC236}">
                    <a16:creationId xmlns:a16="http://schemas.microsoft.com/office/drawing/2014/main" id="{21FA008A-B24C-383E-CFDC-4EAFC5156D24}"/>
                  </a:ext>
                </a:extLst>
              </p:cNvPr>
              <p:cNvSpPr/>
              <p:nvPr/>
            </p:nvSpPr>
            <p:spPr>
              <a:xfrm>
                <a:off x="3866544" y="2529008"/>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42" name="Oval 41">
                <a:extLst>
                  <a:ext uri="{FF2B5EF4-FFF2-40B4-BE49-F238E27FC236}">
                    <a16:creationId xmlns:a16="http://schemas.microsoft.com/office/drawing/2014/main" id="{CA0E28B9-EBB7-B6B9-7B0A-0D172EF5DBD1}"/>
                  </a:ext>
                </a:extLst>
              </p:cNvPr>
              <p:cNvSpPr/>
              <p:nvPr/>
            </p:nvSpPr>
            <p:spPr>
              <a:xfrm>
                <a:off x="3672838" y="2997339"/>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43" name="Oval 42">
                <a:extLst>
                  <a:ext uri="{FF2B5EF4-FFF2-40B4-BE49-F238E27FC236}">
                    <a16:creationId xmlns:a16="http://schemas.microsoft.com/office/drawing/2014/main" id="{AA0D4F4E-1E4C-38D5-AB5B-709F8416F366}"/>
                  </a:ext>
                </a:extLst>
              </p:cNvPr>
              <p:cNvSpPr/>
              <p:nvPr/>
            </p:nvSpPr>
            <p:spPr>
              <a:xfrm>
                <a:off x="3931921" y="2791211"/>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44" name="Oval 43">
                <a:extLst>
                  <a:ext uri="{FF2B5EF4-FFF2-40B4-BE49-F238E27FC236}">
                    <a16:creationId xmlns:a16="http://schemas.microsoft.com/office/drawing/2014/main" id="{5A1D9509-5A86-B1C6-8F9F-78C1FEDF7E8B}"/>
                  </a:ext>
                </a:extLst>
              </p:cNvPr>
              <p:cNvSpPr/>
              <p:nvPr/>
            </p:nvSpPr>
            <p:spPr>
              <a:xfrm>
                <a:off x="3672837" y="3252817"/>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45" name="Oval 44">
                <a:extLst>
                  <a:ext uri="{FF2B5EF4-FFF2-40B4-BE49-F238E27FC236}">
                    <a16:creationId xmlns:a16="http://schemas.microsoft.com/office/drawing/2014/main" id="{E5370B95-0E2F-435D-6A96-54A0E17BC7D4}"/>
                  </a:ext>
                </a:extLst>
              </p:cNvPr>
              <p:cNvSpPr/>
              <p:nvPr/>
            </p:nvSpPr>
            <p:spPr>
              <a:xfrm>
                <a:off x="4062429" y="3033874"/>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46" name="Oval 45">
                <a:extLst>
                  <a:ext uri="{FF2B5EF4-FFF2-40B4-BE49-F238E27FC236}">
                    <a16:creationId xmlns:a16="http://schemas.microsoft.com/office/drawing/2014/main" id="{298D300B-0F97-45AF-18BE-A481A96EE49F}"/>
                  </a:ext>
                </a:extLst>
              </p:cNvPr>
              <p:cNvSpPr/>
              <p:nvPr/>
            </p:nvSpPr>
            <p:spPr>
              <a:xfrm>
                <a:off x="4314149" y="2540405"/>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47" name="Oval 46">
                <a:extLst>
                  <a:ext uri="{FF2B5EF4-FFF2-40B4-BE49-F238E27FC236}">
                    <a16:creationId xmlns:a16="http://schemas.microsoft.com/office/drawing/2014/main" id="{1EC6E98F-F683-5633-7121-142E7C4DB24A}"/>
                  </a:ext>
                </a:extLst>
              </p:cNvPr>
              <p:cNvSpPr/>
              <p:nvPr/>
            </p:nvSpPr>
            <p:spPr>
              <a:xfrm>
                <a:off x="4016710" y="2341011"/>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48" name="Oval 47">
                <a:extLst>
                  <a:ext uri="{FF2B5EF4-FFF2-40B4-BE49-F238E27FC236}">
                    <a16:creationId xmlns:a16="http://schemas.microsoft.com/office/drawing/2014/main" id="{BFA5CC7D-6DD1-2627-7D07-FD6D2F15C140}"/>
                  </a:ext>
                </a:extLst>
              </p:cNvPr>
              <p:cNvSpPr/>
              <p:nvPr/>
            </p:nvSpPr>
            <p:spPr>
              <a:xfrm>
                <a:off x="4094797" y="3202782"/>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49" name="Oval 48">
                <a:extLst>
                  <a:ext uri="{FF2B5EF4-FFF2-40B4-BE49-F238E27FC236}">
                    <a16:creationId xmlns:a16="http://schemas.microsoft.com/office/drawing/2014/main" id="{8C133089-51F1-52CC-A291-73AAB44A687D}"/>
                  </a:ext>
                </a:extLst>
              </p:cNvPr>
              <p:cNvSpPr/>
              <p:nvPr/>
            </p:nvSpPr>
            <p:spPr>
              <a:xfrm>
                <a:off x="4205273" y="2878032"/>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50" name="Oval 49">
                <a:extLst>
                  <a:ext uri="{FF2B5EF4-FFF2-40B4-BE49-F238E27FC236}">
                    <a16:creationId xmlns:a16="http://schemas.microsoft.com/office/drawing/2014/main" id="{59C8516E-DD57-85D3-28AF-ADBDED816CA4}"/>
                  </a:ext>
                </a:extLst>
              </p:cNvPr>
              <p:cNvSpPr/>
              <p:nvPr/>
            </p:nvSpPr>
            <p:spPr>
              <a:xfrm>
                <a:off x="4111721" y="2659410"/>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51" name="Oval 50">
                <a:extLst>
                  <a:ext uri="{FF2B5EF4-FFF2-40B4-BE49-F238E27FC236}">
                    <a16:creationId xmlns:a16="http://schemas.microsoft.com/office/drawing/2014/main" id="{0E2B6FA3-DE68-5C54-5948-AB5EC5DDEE41}"/>
                  </a:ext>
                </a:extLst>
              </p:cNvPr>
              <p:cNvSpPr/>
              <p:nvPr/>
            </p:nvSpPr>
            <p:spPr>
              <a:xfrm>
                <a:off x="4386354" y="2498943"/>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52" name="Oval 51">
                <a:extLst>
                  <a:ext uri="{FF2B5EF4-FFF2-40B4-BE49-F238E27FC236}">
                    <a16:creationId xmlns:a16="http://schemas.microsoft.com/office/drawing/2014/main" id="{8D4D5A2C-8668-48EF-C81E-2ED7619841AA}"/>
                  </a:ext>
                </a:extLst>
              </p:cNvPr>
              <p:cNvSpPr/>
              <p:nvPr/>
            </p:nvSpPr>
            <p:spPr>
              <a:xfrm>
                <a:off x="4215496" y="3040975"/>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53" name="Oval 52">
                <a:extLst>
                  <a:ext uri="{FF2B5EF4-FFF2-40B4-BE49-F238E27FC236}">
                    <a16:creationId xmlns:a16="http://schemas.microsoft.com/office/drawing/2014/main" id="{FD2024C5-FF62-3F5E-0008-63496F373C97}"/>
                  </a:ext>
                </a:extLst>
              </p:cNvPr>
              <p:cNvSpPr/>
              <p:nvPr/>
            </p:nvSpPr>
            <p:spPr>
              <a:xfrm>
                <a:off x="4418632" y="2914197"/>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54" name="Oval 53">
                <a:extLst>
                  <a:ext uri="{FF2B5EF4-FFF2-40B4-BE49-F238E27FC236}">
                    <a16:creationId xmlns:a16="http://schemas.microsoft.com/office/drawing/2014/main" id="{64A80043-476B-1A02-F1AD-E59703995CA0}"/>
                  </a:ext>
                </a:extLst>
              </p:cNvPr>
              <p:cNvSpPr/>
              <p:nvPr/>
            </p:nvSpPr>
            <p:spPr>
              <a:xfrm>
                <a:off x="4192636" y="3370780"/>
                <a:ext cx="45719" cy="45719"/>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grpSp>
        <p:grpSp>
          <p:nvGrpSpPr>
            <p:cNvPr id="13" name="Group 12">
              <a:extLst>
                <a:ext uri="{FF2B5EF4-FFF2-40B4-BE49-F238E27FC236}">
                  <a16:creationId xmlns:a16="http://schemas.microsoft.com/office/drawing/2014/main" id="{0497B249-5AA3-8CFB-31AD-253F868A1452}"/>
                </a:ext>
              </a:extLst>
            </p:cNvPr>
            <p:cNvGrpSpPr/>
            <p:nvPr/>
          </p:nvGrpSpPr>
          <p:grpSpPr>
            <a:xfrm>
              <a:off x="2190909" y="2600071"/>
              <a:ext cx="1462788" cy="1267932"/>
              <a:chOff x="4930021" y="1763073"/>
              <a:chExt cx="1056373" cy="950309"/>
            </a:xfrm>
          </p:grpSpPr>
          <p:sp>
            <p:nvSpPr>
              <p:cNvPr id="23" name="Oval 22">
                <a:extLst>
                  <a:ext uri="{FF2B5EF4-FFF2-40B4-BE49-F238E27FC236}">
                    <a16:creationId xmlns:a16="http://schemas.microsoft.com/office/drawing/2014/main" id="{309CFDD2-5351-AB27-B566-55475B987888}"/>
                  </a:ext>
                </a:extLst>
              </p:cNvPr>
              <p:cNvSpPr/>
              <p:nvPr/>
            </p:nvSpPr>
            <p:spPr>
              <a:xfrm>
                <a:off x="4930021" y="1763073"/>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24" name="Oval 23">
                <a:extLst>
                  <a:ext uri="{FF2B5EF4-FFF2-40B4-BE49-F238E27FC236}">
                    <a16:creationId xmlns:a16="http://schemas.microsoft.com/office/drawing/2014/main" id="{4C6731F8-7C31-FC3E-3E8E-FE07DD40F282}"/>
                  </a:ext>
                </a:extLst>
              </p:cNvPr>
              <p:cNvSpPr/>
              <p:nvPr/>
            </p:nvSpPr>
            <p:spPr>
              <a:xfrm>
                <a:off x="5383895" y="2268812"/>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25" name="Oval 24">
                <a:extLst>
                  <a:ext uri="{FF2B5EF4-FFF2-40B4-BE49-F238E27FC236}">
                    <a16:creationId xmlns:a16="http://schemas.microsoft.com/office/drawing/2014/main" id="{0CF995BF-AC58-5885-606D-CB86E5E6EC5C}"/>
                  </a:ext>
                </a:extLst>
              </p:cNvPr>
              <p:cNvSpPr/>
              <p:nvPr/>
            </p:nvSpPr>
            <p:spPr>
              <a:xfrm>
                <a:off x="4991128" y="2162681"/>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26" name="Oval 25">
                <a:extLst>
                  <a:ext uri="{FF2B5EF4-FFF2-40B4-BE49-F238E27FC236}">
                    <a16:creationId xmlns:a16="http://schemas.microsoft.com/office/drawing/2014/main" id="{47910D48-C123-14AD-08DF-3B49460680CD}"/>
                  </a:ext>
                </a:extLst>
              </p:cNvPr>
              <p:cNvSpPr/>
              <p:nvPr/>
            </p:nvSpPr>
            <p:spPr>
              <a:xfrm>
                <a:off x="5400785" y="2559872"/>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27" name="Oval 26">
                <a:extLst>
                  <a:ext uri="{FF2B5EF4-FFF2-40B4-BE49-F238E27FC236}">
                    <a16:creationId xmlns:a16="http://schemas.microsoft.com/office/drawing/2014/main" id="{13A289AE-D1F8-8FFB-4E3A-647B728FBD31}"/>
                  </a:ext>
                </a:extLst>
              </p:cNvPr>
              <p:cNvSpPr/>
              <p:nvPr/>
            </p:nvSpPr>
            <p:spPr>
              <a:xfrm>
                <a:off x="5629697" y="2148656"/>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28" name="Oval 27">
                <a:extLst>
                  <a:ext uri="{FF2B5EF4-FFF2-40B4-BE49-F238E27FC236}">
                    <a16:creationId xmlns:a16="http://schemas.microsoft.com/office/drawing/2014/main" id="{867BA498-3AAA-858E-9268-2B5088166F61}"/>
                  </a:ext>
                </a:extLst>
              </p:cNvPr>
              <p:cNvSpPr/>
              <p:nvPr/>
            </p:nvSpPr>
            <p:spPr>
              <a:xfrm>
                <a:off x="5639283" y="2390412"/>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29" name="Oval 28">
                <a:extLst>
                  <a:ext uri="{FF2B5EF4-FFF2-40B4-BE49-F238E27FC236}">
                    <a16:creationId xmlns:a16="http://schemas.microsoft.com/office/drawing/2014/main" id="{02A321FD-7487-CA75-A016-FE6034F4CCB0}"/>
                  </a:ext>
                </a:extLst>
              </p:cNvPr>
              <p:cNvSpPr/>
              <p:nvPr/>
            </p:nvSpPr>
            <p:spPr>
              <a:xfrm>
                <a:off x="5766317" y="2320274"/>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30" name="Oval 29">
                <a:extLst>
                  <a:ext uri="{FF2B5EF4-FFF2-40B4-BE49-F238E27FC236}">
                    <a16:creationId xmlns:a16="http://schemas.microsoft.com/office/drawing/2014/main" id="{15E8AB60-9C93-56BC-54AD-2F5918678C22}"/>
                  </a:ext>
                </a:extLst>
              </p:cNvPr>
              <p:cNvSpPr/>
              <p:nvPr/>
            </p:nvSpPr>
            <p:spPr>
              <a:xfrm>
                <a:off x="5876197" y="2127153"/>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31" name="Oval 30">
                <a:extLst>
                  <a:ext uri="{FF2B5EF4-FFF2-40B4-BE49-F238E27FC236}">
                    <a16:creationId xmlns:a16="http://schemas.microsoft.com/office/drawing/2014/main" id="{719011EF-8CBC-273E-A9DC-8CB1EF2F603E}"/>
                  </a:ext>
                </a:extLst>
              </p:cNvPr>
              <p:cNvSpPr/>
              <p:nvPr/>
            </p:nvSpPr>
            <p:spPr>
              <a:xfrm>
                <a:off x="5721566" y="1944537"/>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32" name="Oval 31">
                <a:extLst>
                  <a:ext uri="{FF2B5EF4-FFF2-40B4-BE49-F238E27FC236}">
                    <a16:creationId xmlns:a16="http://schemas.microsoft.com/office/drawing/2014/main" id="{87012E1E-309E-8335-C7F2-74A4A4D8479A}"/>
                  </a:ext>
                </a:extLst>
              </p:cNvPr>
              <p:cNvSpPr/>
              <p:nvPr/>
            </p:nvSpPr>
            <p:spPr>
              <a:xfrm>
                <a:off x="5789470" y="2574727"/>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33" name="Oval 32">
                <a:extLst>
                  <a:ext uri="{FF2B5EF4-FFF2-40B4-BE49-F238E27FC236}">
                    <a16:creationId xmlns:a16="http://schemas.microsoft.com/office/drawing/2014/main" id="{EB30867B-3BBB-CAFB-A50B-234E58BEFC0E}"/>
                  </a:ext>
                </a:extLst>
              </p:cNvPr>
              <p:cNvSpPr/>
              <p:nvPr/>
            </p:nvSpPr>
            <p:spPr>
              <a:xfrm>
                <a:off x="5835976" y="2251917"/>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34" name="Oval 33">
                <a:extLst>
                  <a:ext uri="{FF2B5EF4-FFF2-40B4-BE49-F238E27FC236}">
                    <a16:creationId xmlns:a16="http://schemas.microsoft.com/office/drawing/2014/main" id="{8FF60B67-7326-A5E1-FB73-60D160A93B83}"/>
                  </a:ext>
                </a:extLst>
              </p:cNvPr>
              <p:cNvSpPr/>
              <p:nvPr/>
            </p:nvSpPr>
            <p:spPr>
              <a:xfrm>
                <a:off x="5801416" y="2171129"/>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35" name="Oval 34">
                <a:extLst>
                  <a:ext uri="{FF2B5EF4-FFF2-40B4-BE49-F238E27FC236}">
                    <a16:creationId xmlns:a16="http://schemas.microsoft.com/office/drawing/2014/main" id="{1B3A1637-4869-62BA-BE65-BB894AC93DCD}"/>
                  </a:ext>
                </a:extLst>
              </p:cNvPr>
              <p:cNvSpPr/>
              <p:nvPr/>
            </p:nvSpPr>
            <p:spPr>
              <a:xfrm>
                <a:off x="5969504" y="1913775"/>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36" name="Oval 35">
                <a:extLst>
                  <a:ext uri="{FF2B5EF4-FFF2-40B4-BE49-F238E27FC236}">
                    <a16:creationId xmlns:a16="http://schemas.microsoft.com/office/drawing/2014/main" id="{AEE917E9-9721-8DD3-CA8A-CD79625AACC0}"/>
                  </a:ext>
                </a:extLst>
              </p:cNvPr>
              <p:cNvSpPr/>
              <p:nvPr/>
            </p:nvSpPr>
            <p:spPr>
              <a:xfrm>
                <a:off x="5259492" y="2125486"/>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37" name="Oval 36">
                <a:extLst>
                  <a:ext uri="{FF2B5EF4-FFF2-40B4-BE49-F238E27FC236}">
                    <a16:creationId xmlns:a16="http://schemas.microsoft.com/office/drawing/2014/main" id="{330B90A9-624B-2E87-9527-2B58DC7160CE}"/>
                  </a:ext>
                </a:extLst>
              </p:cNvPr>
              <p:cNvSpPr/>
              <p:nvPr/>
            </p:nvSpPr>
            <p:spPr>
              <a:xfrm>
                <a:off x="5914795" y="2265281"/>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38" name="Oval 37">
                <a:extLst>
                  <a:ext uri="{FF2B5EF4-FFF2-40B4-BE49-F238E27FC236}">
                    <a16:creationId xmlns:a16="http://schemas.microsoft.com/office/drawing/2014/main" id="{35BD3257-1349-5385-CE60-357F56B94333}"/>
                  </a:ext>
                </a:extLst>
              </p:cNvPr>
              <p:cNvSpPr/>
              <p:nvPr/>
            </p:nvSpPr>
            <p:spPr>
              <a:xfrm>
                <a:off x="5023755" y="2696487"/>
                <a:ext cx="16890" cy="16895"/>
              </a:xfrm>
              <a:prstGeom prst="ellipse">
                <a:avLst/>
              </a:prstGeom>
              <a:solidFill>
                <a:schemeClr val="bg1">
                  <a:lumMod val="85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grpSp>
        <p:sp>
          <p:nvSpPr>
            <p:cNvPr id="14" name="Arrow: Right 13">
              <a:extLst>
                <a:ext uri="{FF2B5EF4-FFF2-40B4-BE49-F238E27FC236}">
                  <a16:creationId xmlns:a16="http://schemas.microsoft.com/office/drawing/2014/main" id="{C48AADF9-D480-CC73-63B2-63C3FECE5495}"/>
                </a:ext>
              </a:extLst>
            </p:cNvPr>
            <p:cNvSpPr/>
            <p:nvPr/>
          </p:nvSpPr>
          <p:spPr>
            <a:xfrm>
              <a:off x="4202289" y="2860163"/>
              <a:ext cx="2517919" cy="683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7200" dirty="0"/>
            </a:p>
          </p:txBody>
        </p:sp>
        <p:sp>
          <p:nvSpPr>
            <p:cNvPr id="15" name="Oval 14">
              <a:extLst>
                <a:ext uri="{FF2B5EF4-FFF2-40B4-BE49-F238E27FC236}">
                  <a16:creationId xmlns:a16="http://schemas.microsoft.com/office/drawing/2014/main" id="{821AA03F-EE92-2804-E2B9-D2F9EC783899}"/>
                </a:ext>
              </a:extLst>
            </p:cNvPr>
            <p:cNvSpPr/>
            <p:nvPr/>
          </p:nvSpPr>
          <p:spPr>
            <a:xfrm>
              <a:off x="4732230" y="3526123"/>
              <a:ext cx="619744" cy="597680"/>
            </a:xfrm>
            <a:prstGeom prst="ellipse">
              <a:avLst/>
            </a:prstGeom>
            <a:gradFill flip="none" rotWithShape="1">
              <a:gsLst>
                <a:gs pos="0">
                  <a:srgbClr val="0070C0"/>
                </a:gs>
                <a:gs pos="50000">
                  <a:srgbClr val="00B0F0">
                    <a:tint val="44500"/>
                    <a:satMod val="160000"/>
                  </a:srgbClr>
                </a:gs>
                <a:gs pos="100000">
                  <a:srgbClr val="00B0F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2400" dirty="0"/>
            </a:p>
          </p:txBody>
        </p:sp>
        <p:sp>
          <p:nvSpPr>
            <p:cNvPr id="16" name="Oval 15">
              <a:extLst>
                <a:ext uri="{FF2B5EF4-FFF2-40B4-BE49-F238E27FC236}">
                  <a16:creationId xmlns:a16="http://schemas.microsoft.com/office/drawing/2014/main" id="{CBCC568B-E234-E349-B88F-134D117229B4}"/>
                </a:ext>
              </a:extLst>
            </p:cNvPr>
            <p:cNvSpPr/>
            <p:nvPr/>
          </p:nvSpPr>
          <p:spPr>
            <a:xfrm>
              <a:off x="3896482" y="2289975"/>
              <a:ext cx="687018" cy="662710"/>
            </a:xfrm>
            <a:prstGeom prst="ellipse">
              <a:avLst/>
            </a:prstGeom>
            <a:gradFill flip="none" rotWithShape="1">
              <a:gsLst>
                <a:gs pos="0">
                  <a:srgbClr val="0070C0"/>
                </a:gs>
                <a:gs pos="50000">
                  <a:srgbClr val="00B0F0">
                    <a:tint val="44500"/>
                    <a:satMod val="160000"/>
                  </a:srgbClr>
                </a:gs>
                <a:gs pos="100000">
                  <a:srgbClr val="00B0F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2400" dirty="0"/>
            </a:p>
          </p:txBody>
        </p:sp>
        <p:sp>
          <p:nvSpPr>
            <p:cNvPr id="17" name="Oval 16">
              <a:extLst>
                <a:ext uri="{FF2B5EF4-FFF2-40B4-BE49-F238E27FC236}">
                  <a16:creationId xmlns:a16="http://schemas.microsoft.com/office/drawing/2014/main" id="{3BB13930-CB1F-6565-85D2-1EFE24AD9342}"/>
                </a:ext>
              </a:extLst>
            </p:cNvPr>
            <p:cNvSpPr/>
            <p:nvPr/>
          </p:nvSpPr>
          <p:spPr>
            <a:xfrm>
              <a:off x="6386151" y="3479804"/>
              <a:ext cx="619744" cy="597680"/>
            </a:xfrm>
            <a:prstGeom prst="ellipse">
              <a:avLst/>
            </a:prstGeom>
            <a:gradFill flip="none" rotWithShape="1">
              <a:gsLst>
                <a:gs pos="0">
                  <a:srgbClr val="0070C0"/>
                </a:gs>
                <a:gs pos="50000">
                  <a:srgbClr val="00B0F0">
                    <a:tint val="44500"/>
                    <a:satMod val="160000"/>
                  </a:srgbClr>
                </a:gs>
                <a:gs pos="100000">
                  <a:srgbClr val="00B0F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endParaRPr lang="en-US" sz="2400" dirty="0"/>
            </a:p>
          </p:txBody>
        </p:sp>
        <p:sp>
          <p:nvSpPr>
            <p:cNvPr id="18" name="TextBox 17">
              <a:extLst>
                <a:ext uri="{FF2B5EF4-FFF2-40B4-BE49-F238E27FC236}">
                  <a16:creationId xmlns:a16="http://schemas.microsoft.com/office/drawing/2014/main" id="{7906BAD0-6E83-E821-26C1-2EBD1F82E46D}"/>
                </a:ext>
              </a:extLst>
            </p:cNvPr>
            <p:cNvSpPr txBox="1"/>
            <p:nvPr/>
          </p:nvSpPr>
          <p:spPr>
            <a:xfrm>
              <a:off x="4125143" y="2952957"/>
              <a:ext cx="3415377" cy="453276"/>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3000" b="1" dirty="0">
                  <a:solidFill>
                    <a:schemeClr val="bg2"/>
                  </a:solidFill>
                </a:rPr>
                <a:t>OH-driven chemistry</a:t>
              </a:r>
            </a:p>
          </p:txBody>
        </p:sp>
        <p:sp>
          <p:nvSpPr>
            <p:cNvPr id="19" name="TextBox 18">
              <a:extLst>
                <a:ext uri="{FF2B5EF4-FFF2-40B4-BE49-F238E27FC236}">
                  <a16:creationId xmlns:a16="http://schemas.microsoft.com/office/drawing/2014/main" id="{7F27DBDA-FCFA-F367-C28B-4B7E752631E2}"/>
                </a:ext>
              </a:extLst>
            </p:cNvPr>
            <p:cNvSpPr txBox="1"/>
            <p:nvPr/>
          </p:nvSpPr>
          <p:spPr>
            <a:xfrm>
              <a:off x="3074207" y="1242453"/>
              <a:ext cx="3603003" cy="460489"/>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3200" b="1" dirty="0">
                  <a:solidFill>
                    <a:schemeClr val="bg1">
                      <a:lumMod val="85000"/>
                    </a:schemeClr>
                  </a:solidFill>
                </a:rPr>
                <a:t>Burst of OH Formation</a:t>
              </a:r>
            </a:p>
          </p:txBody>
        </p:sp>
        <p:cxnSp>
          <p:nvCxnSpPr>
            <p:cNvPr id="20" name="Straight Arrow Connector 19">
              <a:extLst>
                <a:ext uri="{FF2B5EF4-FFF2-40B4-BE49-F238E27FC236}">
                  <a16:creationId xmlns:a16="http://schemas.microsoft.com/office/drawing/2014/main" id="{3148999D-EBD9-DB33-D515-3C4DF151C75C}"/>
                </a:ext>
              </a:extLst>
            </p:cNvPr>
            <p:cNvCxnSpPr>
              <a:cxnSpLocks/>
            </p:cNvCxnSpPr>
            <p:nvPr/>
          </p:nvCxnSpPr>
          <p:spPr>
            <a:xfrm>
              <a:off x="3642003" y="1799295"/>
              <a:ext cx="452290" cy="46305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4904710-6E9D-9267-3C2D-2C315966EEA1}"/>
                </a:ext>
              </a:extLst>
            </p:cNvPr>
            <p:cNvSpPr txBox="1"/>
            <p:nvPr/>
          </p:nvSpPr>
          <p:spPr>
            <a:xfrm>
              <a:off x="4578295" y="4738386"/>
              <a:ext cx="4487433" cy="1100814"/>
            </a:xfrm>
            <a:prstGeom prst="rect">
              <a:avLst/>
            </a:prstGeom>
            <a:noFill/>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3200" b="1" dirty="0">
                  <a:solidFill>
                    <a:schemeClr val="bg1">
                      <a:lumMod val="85000"/>
                    </a:schemeClr>
                  </a:solidFill>
                </a:rPr>
                <a:t>Particles are larger and chemically changed after cloud processing. </a:t>
              </a:r>
            </a:p>
          </p:txBody>
        </p:sp>
        <p:cxnSp>
          <p:nvCxnSpPr>
            <p:cNvPr id="22" name="Straight Arrow Connector 21">
              <a:extLst>
                <a:ext uri="{FF2B5EF4-FFF2-40B4-BE49-F238E27FC236}">
                  <a16:creationId xmlns:a16="http://schemas.microsoft.com/office/drawing/2014/main" id="{CA9FC54C-FAC3-4405-F9ED-A38CEF6ACC17}"/>
                </a:ext>
              </a:extLst>
            </p:cNvPr>
            <p:cNvCxnSpPr>
              <a:cxnSpLocks/>
            </p:cNvCxnSpPr>
            <p:nvPr/>
          </p:nvCxnSpPr>
          <p:spPr>
            <a:xfrm flipV="1">
              <a:off x="7253924" y="4085833"/>
              <a:ext cx="373380" cy="70996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CF1FA70-9C5F-BD6A-5A61-959F86A7282B}"/>
              </a:ext>
            </a:extLst>
          </p:cNvPr>
          <p:cNvGrpSpPr/>
          <p:nvPr/>
        </p:nvGrpSpPr>
        <p:grpSpPr>
          <a:xfrm>
            <a:off x="11676650" y="5713381"/>
            <a:ext cx="4938928" cy="7416353"/>
            <a:chOff x="11738216" y="6144520"/>
            <a:chExt cx="4938928" cy="7416353"/>
          </a:xfrm>
        </p:grpSpPr>
        <p:pic>
          <p:nvPicPr>
            <p:cNvPr id="5" name="Picture 4">
              <a:extLst>
                <a:ext uri="{FF2B5EF4-FFF2-40B4-BE49-F238E27FC236}">
                  <a16:creationId xmlns:a16="http://schemas.microsoft.com/office/drawing/2014/main" id="{B3C430E2-AC4A-7D62-B056-878370E63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8216" y="9761699"/>
              <a:ext cx="4938928" cy="3799174"/>
            </a:xfrm>
            <a:prstGeom prst="rect">
              <a:avLst/>
            </a:prstGeom>
          </p:spPr>
        </p:pic>
        <p:cxnSp>
          <p:nvCxnSpPr>
            <p:cNvPr id="7" name="Curved Connector 87">
              <a:extLst>
                <a:ext uri="{FF2B5EF4-FFF2-40B4-BE49-F238E27FC236}">
                  <a16:creationId xmlns:a16="http://schemas.microsoft.com/office/drawing/2014/main" id="{AC25AE7C-BB0C-15BE-B64B-4E0D7EF02257}"/>
                </a:ext>
              </a:extLst>
            </p:cNvPr>
            <p:cNvCxnSpPr>
              <a:cxnSpLocks/>
            </p:cNvCxnSpPr>
            <p:nvPr/>
          </p:nvCxnSpPr>
          <p:spPr>
            <a:xfrm rot="5400000" flipH="1" flipV="1">
              <a:off x="13055630" y="7572158"/>
              <a:ext cx="4092124" cy="1236848"/>
            </a:xfrm>
            <a:prstGeom prst="curvedConnector2">
              <a:avLst/>
            </a:prstGeom>
            <a:ln w="762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20460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C27E1-A9A0-D9C3-C240-9CF9B9E7E04F}"/>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4DA6CB-3976-0C2A-919F-7251B1730FC8}"/>
              </a:ext>
            </a:extLst>
          </p:cNvPr>
          <p:cNvSpPr>
            <a:spLocks noGrp="1"/>
          </p:cNvSpPr>
          <p:nvPr>
            <p:ph idx="1"/>
          </p:nvPr>
        </p:nvSpPr>
        <p:spPr>
          <a:xfrm>
            <a:off x="1377878" y="1398831"/>
            <a:ext cx="9546796" cy="9859558"/>
          </a:xfrm>
        </p:spPr>
        <p:txBody>
          <a:bodyPr>
            <a:normAutofit/>
          </a:bodyPr>
          <a:lstStyle/>
          <a:p>
            <a:pPr marL="38100" indent="0">
              <a:buNone/>
            </a:pPr>
            <a:r>
              <a:rPr lang="en-US" sz="7200" dirty="0">
                <a:solidFill>
                  <a:schemeClr val="accent6">
                    <a:lumMod val="75000"/>
                  </a:schemeClr>
                </a:solidFill>
              </a:rPr>
              <a:t>Spatial Variation of Pollution in Urban Areas/Exposure studies</a:t>
            </a:r>
          </a:p>
        </p:txBody>
      </p:sp>
      <p:sp>
        <p:nvSpPr>
          <p:cNvPr id="4" name="Slide Number Placeholder 3">
            <a:extLst>
              <a:ext uri="{FF2B5EF4-FFF2-40B4-BE49-F238E27FC236}">
                <a16:creationId xmlns:a16="http://schemas.microsoft.com/office/drawing/2014/main" id="{9547A744-697A-F616-126A-4319B0CF9AF0}"/>
              </a:ext>
            </a:extLst>
          </p:cNvPr>
          <p:cNvSpPr>
            <a:spLocks noGrp="1"/>
          </p:cNvSpPr>
          <p:nvPr>
            <p:ph type="sldNum" sz="quarter" idx="12"/>
          </p:nvPr>
        </p:nvSpPr>
        <p:spPr/>
        <p:txBody>
          <a:bodyPr/>
          <a:lstStyle/>
          <a:p>
            <a:fld id="{1B787467-BAAC-4BA4-8914-8F9B892E5534}" type="slidenum">
              <a:rPr lang="en-US" altLang="en-US" smtClean="0"/>
              <a:pPr/>
              <a:t>42</a:t>
            </a:fld>
            <a:endParaRPr lang="en-US" altLang="en-US" dirty="0"/>
          </a:p>
        </p:txBody>
      </p:sp>
      <p:pic>
        <p:nvPicPr>
          <p:cNvPr id="7" name="Picture 2" descr="Displaying with_hev_070513am.png">
            <a:extLst>
              <a:ext uri="{FF2B5EF4-FFF2-40B4-BE49-F238E27FC236}">
                <a16:creationId xmlns:a16="http://schemas.microsoft.com/office/drawing/2014/main" id="{3E118CC9-0036-C9EF-F906-AF4A6430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7" y="5269663"/>
            <a:ext cx="12101607" cy="85754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310421D-C6E4-2A83-CC34-95FE041A436E}"/>
              </a:ext>
            </a:extLst>
          </p:cNvPr>
          <p:cNvPicPr>
            <a:picLocks noChangeAspect="1"/>
          </p:cNvPicPr>
          <p:nvPr/>
        </p:nvPicPr>
        <p:blipFill rotWithShape="1">
          <a:blip r:embed="rId3"/>
          <a:srcRect l="37500" t="28889" r="14583" b="20000"/>
          <a:stretch/>
        </p:blipFill>
        <p:spPr>
          <a:xfrm>
            <a:off x="14802621" y="1261115"/>
            <a:ext cx="9238481" cy="6158987"/>
          </a:xfrm>
          <a:prstGeom prst="rect">
            <a:avLst/>
          </a:prstGeom>
        </p:spPr>
      </p:pic>
      <p:grpSp>
        <p:nvGrpSpPr>
          <p:cNvPr id="11" name="Group 10">
            <a:extLst>
              <a:ext uri="{FF2B5EF4-FFF2-40B4-BE49-F238E27FC236}">
                <a16:creationId xmlns:a16="http://schemas.microsoft.com/office/drawing/2014/main" id="{15EA0316-C913-AB57-E8C3-350AFCC4B271}"/>
              </a:ext>
            </a:extLst>
          </p:cNvPr>
          <p:cNvGrpSpPr/>
          <p:nvPr/>
        </p:nvGrpSpPr>
        <p:grpSpPr>
          <a:xfrm>
            <a:off x="13266822" y="6506431"/>
            <a:ext cx="10603831" cy="5948453"/>
            <a:chOff x="148469" y="2090685"/>
            <a:chExt cx="6404731" cy="3310814"/>
          </a:xfrm>
        </p:grpSpPr>
        <p:pic>
          <p:nvPicPr>
            <p:cNvPr id="12" name="Picture 2">
              <a:extLst>
                <a:ext uri="{FF2B5EF4-FFF2-40B4-BE49-F238E27FC236}">
                  <a16:creationId xmlns:a16="http://schemas.microsoft.com/office/drawing/2014/main" id="{3E5F21F3-DEA2-A973-ABF0-E699BE71B6D1}"/>
                </a:ext>
              </a:extLst>
            </p:cNvPr>
            <p:cNvPicPr>
              <a:picLocks noChangeAspect="1" noChangeArrowheads="1"/>
            </p:cNvPicPr>
            <p:nvPr/>
          </p:nvPicPr>
          <p:blipFill>
            <a:blip r:embed="rId4" cstate="print"/>
            <a:srcRect l="6662" t="6447" r="4905" b="4155"/>
            <a:stretch>
              <a:fillRect/>
            </a:stretch>
          </p:blipFill>
          <p:spPr bwMode="auto">
            <a:xfrm>
              <a:off x="148469" y="2090685"/>
              <a:ext cx="6404731" cy="3310814"/>
            </a:xfrm>
            <a:prstGeom prst="rect">
              <a:avLst/>
            </a:prstGeom>
            <a:noFill/>
            <a:ln w="9525">
              <a:solidFill>
                <a:schemeClr val="bg1"/>
              </a:solidFill>
              <a:miter lim="800000"/>
              <a:headEnd/>
              <a:tailEnd/>
            </a:ln>
            <a:effectLst/>
          </p:spPr>
        </p:pic>
        <p:sp>
          <p:nvSpPr>
            <p:cNvPr id="13" name="TextBox 12">
              <a:extLst>
                <a:ext uri="{FF2B5EF4-FFF2-40B4-BE49-F238E27FC236}">
                  <a16:creationId xmlns:a16="http://schemas.microsoft.com/office/drawing/2014/main" id="{9B117B51-0BEC-FE51-EF5E-6A046BC60C80}"/>
                </a:ext>
              </a:extLst>
            </p:cNvPr>
            <p:cNvSpPr txBox="1"/>
            <p:nvPr/>
          </p:nvSpPr>
          <p:spPr>
            <a:xfrm>
              <a:off x="854116" y="3904166"/>
              <a:ext cx="1018227" cy="369332"/>
            </a:xfrm>
            <a:prstGeom prst="rect">
              <a:avLst/>
            </a:prstGeom>
            <a:noFill/>
          </p:spPr>
          <p:txBody>
            <a:bodyPr wrap="none" rtlCol="0">
              <a:spAutoFit/>
            </a:bodyPr>
            <a:lstStyle/>
            <a:p>
              <a:r>
                <a:rPr lang="en-US" b="1" i="1" dirty="0"/>
                <a:t>Upwind</a:t>
              </a:r>
            </a:p>
          </p:txBody>
        </p:sp>
        <p:sp>
          <p:nvSpPr>
            <p:cNvPr id="14" name="TextBox 13">
              <a:extLst>
                <a:ext uri="{FF2B5EF4-FFF2-40B4-BE49-F238E27FC236}">
                  <a16:creationId xmlns:a16="http://schemas.microsoft.com/office/drawing/2014/main" id="{D187DAF6-D01F-138C-8EF1-318CE22FF2CF}"/>
                </a:ext>
              </a:extLst>
            </p:cNvPr>
            <p:cNvSpPr txBox="1"/>
            <p:nvPr/>
          </p:nvSpPr>
          <p:spPr>
            <a:xfrm>
              <a:off x="3490907" y="3561426"/>
              <a:ext cx="1338828" cy="369332"/>
            </a:xfrm>
            <a:prstGeom prst="rect">
              <a:avLst/>
            </a:prstGeom>
            <a:noFill/>
          </p:spPr>
          <p:txBody>
            <a:bodyPr wrap="none" rtlCol="0">
              <a:spAutoFit/>
            </a:bodyPr>
            <a:lstStyle/>
            <a:p>
              <a:r>
                <a:rPr lang="en-US" b="1" i="1" dirty="0"/>
                <a:t>Downwind</a:t>
              </a:r>
            </a:p>
          </p:txBody>
        </p:sp>
      </p:grpSp>
    </p:spTree>
    <p:extLst>
      <p:ext uri="{BB962C8B-B14F-4D97-AF65-F5344CB8AC3E}">
        <p14:creationId xmlns:p14="http://schemas.microsoft.com/office/powerpoint/2010/main" val="324477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C27E1-A9A0-D9C3-C240-9CF9B9E7E04F}"/>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4DA6CB-3976-0C2A-919F-7251B1730FC8}"/>
              </a:ext>
            </a:extLst>
          </p:cNvPr>
          <p:cNvSpPr>
            <a:spLocks noGrp="1"/>
          </p:cNvSpPr>
          <p:nvPr>
            <p:ph idx="1"/>
          </p:nvPr>
        </p:nvSpPr>
        <p:spPr>
          <a:xfrm>
            <a:off x="784321" y="1527592"/>
            <a:ext cx="9963890" cy="9859558"/>
          </a:xfrm>
        </p:spPr>
        <p:txBody>
          <a:bodyPr>
            <a:normAutofit/>
          </a:bodyPr>
          <a:lstStyle/>
          <a:p>
            <a:pPr marL="38100" indent="0">
              <a:buNone/>
            </a:pPr>
            <a:r>
              <a:rPr lang="en-US" dirty="0"/>
              <a:t>What is it about particles that makes people sick, and Environmental Justice</a:t>
            </a:r>
          </a:p>
        </p:txBody>
      </p:sp>
      <p:sp>
        <p:nvSpPr>
          <p:cNvPr id="4" name="Slide Number Placeholder 3">
            <a:extLst>
              <a:ext uri="{FF2B5EF4-FFF2-40B4-BE49-F238E27FC236}">
                <a16:creationId xmlns:a16="http://schemas.microsoft.com/office/drawing/2014/main" id="{9547A744-697A-F616-126A-4319B0CF9AF0}"/>
              </a:ext>
            </a:extLst>
          </p:cNvPr>
          <p:cNvSpPr>
            <a:spLocks noGrp="1"/>
          </p:cNvSpPr>
          <p:nvPr>
            <p:ph type="sldNum" sz="quarter" idx="12"/>
          </p:nvPr>
        </p:nvSpPr>
        <p:spPr/>
        <p:txBody>
          <a:bodyPr/>
          <a:lstStyle/>
          <a:p>
            <a:fld id="{1B787467-BAAC-4BA4-8914-8F9B892E5534}" type="slidenum">
              <a:rPr lang="en-US" altLang="en-US" smtClean="0"/>
              <a:pPr/>
              <a:t>43</a:t>
            </a:fld>
            <a:endParaRPr lang="en-US" altLang="en-US" dirty="0"/>
          </a:p>
        </p:txBody>
      </p:sp>
    </p:spTree>
    <p:extLst>
      <p:ext uri="{BB962C8B-B14F-4D97-AF65-F5344CB8AC3E}">
        <p14:creationId xmlns:p14="http://schemas.microsoft.com/office/powerpoint/2010/main" val="2901821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eople in the quartile with the most socioeconomic disadvantages were exposed to 24%, 65% and 35% higher levels of PM2.5 mass, OPOH and OPDTT!"/>
          <p:cNvSpPr txBox="1">
            <a:spLocks noGrp="1"/>
          </p:cNvSpPr>
          <p:nvPr>
            <p:ph type="title"/>
          </p:nvPr>
        </p:nvSpPr>
        <p:spPr>
          <a:xfrm>
            <a:off x="862641" y="450054"/>
            <a:ext cx="22864906" cy="2997200"/>
          </a:xfrm>
          <a:prstGeom prst="rect">
            <a:avLst/>
          </a:prstGeom>
        </p:spPr>
        <p:txBody>
          <a:bodyPr>
            <a:normAutofit fontScale="90000"/>
          </a:bodyPr>
          <a:lstStyle/>
          <a:p>
            <a:pPr defTabSz="643889">
              <a:defRPr sz="6551" spc="-196">
                <a:gradFill flip="none" rotWithShape="1">
                  <a:gsLst>
                    <a:gs pos="0">
                      <a:srgbClr val="DD36D8"/>
                    </a:gs>
                    <a:gs pos="100000">
                      <a:srgbClr val="38B09A"/>
                    </a:gs>
                  </a:gsLst>
                  <a:lin ang="3960000" scaled="0"/>
                </a:gradFill>
              </a:defRPr>
            </a:pPr>
            <a:r>
              <a:rPr lang="en-US" dirty="0">
                <a:solidFill>
                  <a:schemeClr val="accent6">
                    <a:lumMod val="75000"/>
                  </a:schemeClr>
                </a:solidFill>
              </a:rPr>
              <a:t>In Los Angeles, California, USA, </a:t>
            </a:r>
            <a:r>
              <a:rPr dirty="0">
                <a:solidFill>
                  <a:schemeClr val="accent6">
                    <a:lumMod val="75000"/>
                  </a:schemeClr>
                </a:solidFill>
              </a:rPr>
              <a:t>People in the quartile with the most socioeconomic disadvantages were exposed to </a:t>
            </a:r>
            <a:r>
              <a:rPr lang="en-US" dirty="0">
                <a:solidFill>
                  <a:schemeClr val="accent6">
                    <a:lumMod val="75000"/>
                  </a:schemeClr>
                </a:solidFill>
              </a:rPr>
              <a:t>24</a:t>
            </a:r>
            <a:r>
              <a:rPr dirty="0">
                <a:solidFill>
                  <a:schemeClr val="accent6">
                    <a:lumMod val="75000"/>
                  </a:schemeClr>
                </a:solidFill>
              </a:rPr>
              <a:t>%, 6</a:t>
            </a:r>
            <a:r>
              <a:rPr lang="en-US" dirty="0">
                <a:solidFill>
                  <a:schemeClr val="accent6">
                    <a:lumMod val="75000"/>
                  </a:schemeClr>
                </a:solidFill>
              </a:rPr>
              <a:t>5</a:t>
            </a:r>
            <a:r>
              <a:rPr dirty="0">
                <a:solidFill>
                  <a:schemeClr val="accent6">
                    <a:lumMod val="75000"/>
                  </a:schemeClr>
                </a:solidFill>
              </a:rPr>
              <a:t>%</a:t>
            </a:r>
            <a:r>
              <a:rPr lang="en-US" dirty="0">
                <a:solidFill>
                  <a:schemeClr val="accent6">
                    <a:lumMod val="75000"/>
                  </a:schemeClr>
                </a:solidFill>
              </a:rPr>
              <a:t>,</a:t>
            </a:r>
            <a:r>
              <a:rPr dirty="0">
                <a:solidFill>
                  <a:schemeClr val="accent6">
                    <a:lumMod val="75000"/>
                  </a:schemeClr>
                </a:solidFill>
              </a:rPr>
              <a:t> 35% higher levels of PM</a:t>
            </a:r>
            <a:r>
              <a:rPr baseline="-5999" dirty="0">
                <a:solidFill>
                  <a:schemeClr val="accent6">
                    <a:lumMod val="75000"/>
                  </a:schemeClr>
                </a:solidFill>
              </a:rPr>
              <a:t>2.5</a:t>
            </a:r>
            <a:r>
              <a:rPr dirty="0">
                <a:solidFill>
                  <a:schemeClr val="accent6">
                    <a:lumMod val="75000"/>
                  </a:schemeClr>
                </a:solidFill>
              </a:rPr>
              <a:t> mass, OP</a:t>
            </a:r>
            <a:r>
              <a:rPr baseline="31999" dirty="0">
                <a:solidFill>
                  <a:schemeClr val="accent6">
                    <a:lumMod val="75000"/>
                  </a:schemeClr>
                </a:solidFill>
              </a:rPr>
              <a:t>OH</a:t>
            </a:r>
            <a:r>
              <a:rPr lang="en-US" dirty="0">
                <a:solidFill>
                  <a:schemeClr val="accent6">
                    <a:lumMod val="75000"/>
                  </a:schemeClr>
                </a:solidFill>
              </a:rPr>
              <a:t>, </a:t>
            </a:r>
            <a:r>
              <a:rPr dirty="0">
                <a:solidFill>
                  <a:schemeClr val="accent6">
                    <a:lumMod val="75000"/>
                  </a:schemeClr>
                </a:solidFill>
              </a:rPr>
              <a:t>OP</a:t>
            </a:r>
            <a:r>
              <a:rPr baseline="31999" dirty="0">
                <a:solidFill>
                  <a:schemeClr val="accent6">
                    <a:lumMod val="75000"/>
                  </a:schemeClr>
                </a:solidFill>
              </a:rPr>
              <a:t>DTT</a:t>
            </a:r>
            <a:endParaRPr dirty="0">
              <a:solidFill>
                <a:schemeClr val="accent6">
                  <a:lumMod val="75000"/>
                </a:schemeClr>
              </a:solidFill>
            </a:endParaRPr>
          </a:p>
        </p:txBody>
      </p:sp>
      <p:sp>
        <p:nvSpPr>
          <p:cNvPr id="218" name="Different SES groups based on an average of the percentiles of five SES indicators…"/>
          <p:cNvSpPr txBox="1">
            <a:spLocks noGrp="1"/>
          </p:cNvSpPr>
          <p:nvPr>
            <p:ph type="body" idx="1"/>
          </p:nvPr>
        </p:nvSpPr>
        <p:spPr>
          <a:xfrm>
            <a:off x="862641" y="3620074"/>
            <a:ext cx="9936786" cy="6475851"/>
          </a:xfrm>
          <a:prstGeom prst="rect">
            <a:avLst/>
          </a:prstGeom>
          <a:noFill/>
        </p:spPr>
        <p:txBody>
          <a:bodyPr>
            <a:normAutofit fontScale="92500" lnSpcReduction="10000"/>
          </a:bodyPr>
          <a:lstStyle/>
          <a:p>
            <a:pPr marL="491744" indent="-491744" defTabSz="2145791">
              <a:spcBef>
                <a:spcPts val="2100"/>
              </a:spcBef>
              <a:defRPr sz="4224"/>
            </a:pPr>
            <a:r>
              <a:rPr lang="en-US" dirty="0">
                <a:solidFill>
                  <a:schemeClr val="accent6">
                    <a:lumMod val="50000"/>
                  </a:schemeClr>
                </a:solidFill>
              </a:rPr>
              <a:t>Oxidative potential is a measure of the ability of particle to induce oxidative stress, which causes many diseases.</a:t>
            </a:r>
          </a:p>
          <a:p>
            <a:pPr marL="491744" indent="-491744" defTabSz="2145791">
              <a:spcBef>
                <a:spcPts val="2100"/>
              </a:spcBef>
              <a:defRPr sz="4224"/>
            </a:pPr>
            <a:r>
              <a:rPr dirty="0">
                <a:solidFill>
                  <a:schemeClr val="accent6">
                    <a:lumMod val="50000"/>
                  </a:schemeClr>
                </a:solidFill>
              </a:rPr>
              <a:t>The large variation of OP</a:t>
            </a:r>
            <a:r>
              <a:rPr baseline="31999" dirty="0">
                <a:solidFill>
                  <a:schemeClr val="accent6">
                    <a:lumMod val="50000"/>
                  </a:schemeClr>
                </a:solidFill>
              </a:rPr>
              <a:t>OH</a:t>
            </a:r>
            <a:r>
              <a:rPr dirty="0">
                <a:solidFill>
                  <a:schemeClr val="accent6">
                    <a:lumMod val="50000"/>
                  </a:schemeClr>
                </a:solidFill>
              </a:rPr>
              <a:t> </a:t>
            </a:r>
            <a:r>
              <a:rPr lang="en-US" dirty="0">
                <a:solidFill>
                  <a:schemeClr val="accent6">
                    <a:lumMod val="50000"/>
                  </a:schemeClr>
                </a:solidFill>
              </a:rPr>
              <a:t>(pink) </a:t>
            </a:r>
            <a:r>
              <a:rPr dirty="0">
                <a:solidFill>
                  <a:schemeClr val="accent6">
                    <a:lumMod val="50000"/>
                  </a:schemeClr>
                </a:solidFill>
              </a:rPr>
              <a:t>across different SES groups is an outcome of both higher particle mass concentrations and larger intrinsic toxicity at more socioeconomic disadvantaged areas</a:t>
            </a:r>
          </a:p>
          <a:p>
            <a:pPr marL="491744" indent="-491744" defTabSz="2145791">
              <a:spcBef>
                <a:spcPts val="2100"/>
              </a:spcBef>
              <a:defRPr sz="4224"/>
            </a:pPr>
            <a:r>
              <a:rPr dirty="0">
                <a:solidFill>
                  <a:schemeClr val="accent6">
                    <a:lumMod val="50000"/>
                  </a:schemeClr>
                </a:solidFill>
              </a:rPr>
              <a:t>The variation of OP</a:t>
            </a:r>
            <a:r>
              <a:rPr baseline="31999" dirty="0">
                <a:solidFill>
                  <a:schemeClr val="accent6">
                    <a:lumMod val="50000"/>
                  </a:schemeClr>
                </a:solidFill>
              </a:rPr>
              <a:t>DTT</a:t>
            </a:r>
            <a:r>
              <a:rPr dirty="0">
                <a:solidFill>
                  <a:schemeClr val="accent6">
                    <a:lumMod val="50000"/>
                  </a:schemeClr>
                </a:solidFill>
              </a:rPr>
              <a:t> is mainly a signal of particle mass</a:t>
            </a:r>
          </a:p>
        </p:txBody>
      </p:sp>
      <p:sp>
        <p:nvSpPr>
          <p:cNvPr id="2" name="Slide Number Placeholder 1">
            <a:extLst>
              <a:ext uri="{FF2B5EF4-FFF2-40B4-BE49-F238E27FC236}">
                <a16:creationId xmlns:a16="http://schemas.microsoft.com/office/drawing/2014/main" id="{6FE80004-0FED-47FD-915C-6291A782BCB5}"/>
              </a:ext>
            </a:extLst>
          </p:cNvPr>
          <p:cNvSpPr>
            <a:spLocks noGrp="1"/>
          </p:cNvSpPr>
          <p:nvPr>
            <p:ph type="sldNum" sz="quarter" idx="2"/>
          </p:nvPr>
        </p:nvSpPr>
        <p:spPr/>
        <p:txBody>
          <a:bodyPr/>
          <a:lstStyle/>
          <a:p>
            <a:fld id="{86CB4B4D-7CA3-9044-876B-883B54F8677D}" type="slidenum">
              <a:rPr lang="en-US" smtClean="0"/>
              <a:t>44</a:t>
            </a:fld>
            <a:endParaRPr lang="en-US" dirty="0"/>
          </a:p>
        </p:txBody>
      </p:sp>
      <p:pic>
        <p:nvPicPr>
          <p:cNvPr id="3" name="Picture 2" descr="Chart, bar chart&#10;&#10;Description automatically generated">
            <a:extLst>
              <a:ext uri="{FF2B5EF4-FFF2-40B4-BE49-F238E27FC236}">
                <a16:creationId xmlns:a16="http://schemas.microsoft.com/office/drawing/2014/main" id="{84B0E697-2AC9-2047-4F2B-B20C00203697}"/>
              </a:ext>
            </a:extLst>
          </p:cNvPr>
          <p:cNvPicPr>
            <a:picLocks noChangeAspect="1"/>
          </p:cNvPicPr>
          <p:nvPr/>
        </p:nvPicPr>
        <p:blipFill>
          <a:blip r:embed="rId2"/>
          <a:stretch>
            <a:fillRect/>
          </a:stretch>
        </p:blipFill>
        <p:spPr>
          <a:xfrm>
            <a:off x="10938294" y="3220240"/>
            <a:ext cx="13106270" cy="10302985"/>
          </a:xfrm>
          <a:prstGeom prst="rect">
            <a:avLst/>
          </a:prstGeom>
        </p:spPr>
      </p:pic>
      <p:pic>
        <p:nvPicPr>
          <p:cNvPr id="6" name="Image" descr="Image">
            <a:extLst>
              <a:ext uri="{FF2B5EF4-FFF2-40B4-BE49-F238E27FC236}">
                <a16:creationId xmlns:a16="http://schemas.microsoft.com/office/drawing/2014/main" id="{B6A29D51-CFF5-846E-2F12-770370FF8347}"/>
              </a:ext>
            </a:extLst>
          </p:cNvPr>
          <p:cNvPicPr>
            <a:picLocks noChangeAspect="1"/>
          </p:cNvPicPr>
          <p:nvPr/>
        </p:nvPicPr>
        <p:blipFill rotWithShape="1">
          <a:blip r:embed="rId3"/>
          <a:srcRect l="53672" t="67819" r="628" b="1660"/>
          <a:stretch/>
        </p:blipFill>
        <p:spPr>
          <a:xfrm>
            <a:off x="1174363" y="9696091"/>
            <a:ext cx="6394269" cy="3426114"/>
          </a:xfrm>
          <a:prstGeom prst="rect">
            <a:avLst/>
          </a:prstGeom>
          <a:ln w="12700">
            <a:miter lim="400000"/>
          </a:ln>
        </p:spPr>
      </p:pic>
      <p:cxnSp>
        <p:nvCxnSpPr>
          <p:cNvPr id="7" name="Straight Connector 6">
            <a:extLst>
              <a:ext uri="{FF2B5EF4-FFF2-40B4-BE49-F238E27FC236}">
                <a16:creationId xmlns:a16="http://schemas.microsoft.com/office/drawing/2014/main" id="{79294D16-462A-777B-9829-2437EFB2EE2B}"/>
              </a:ext>
            </a:extLst>
          </p:cNvPr>
          <p:cNvCxnSpPr>
            <a:cxnSpLocks/>
          </p:cNvCxnSpPr>
          <p:nvPr/>
        </p:nvCxnSpPr>
        <p:spPr>
          <a:xfrm>
            <a:off x="862641" y="3220240"/>
            <a:ext cx="22658718" cy="0"/>
          </a:xfrm>
          <a:prstGeom prst="line">
            <a:avLst/>
          </a:prstGeom>
          <a:ln w="38100">
            <a:solidFill>
              <a:schemeClr val="bg1"/>
            </a:solidFill>
          </a:ln>
        </p:spPr>
        <p:style>
          <a:lnRef idx="1">
            <a:schemeClr val="accent4"/>
          </a:lnRef>
          <a:fillRef idx="0">
            <a:schemeClr val="accent4"/>
          </a:fillRef>
          <a:effectRef idx="0">
            <a:schemeClr val="accent4"/>
          </a:effectRef>
          <a:fontRef idx="minor">
            <a:schemeClr val="tx1"/>
          </a:fontRef>
        </p:style>
      </p:cxn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C27E1-A9A0-D9C3-C240-9CF9B9E7E04F}"/>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4DA6CB-3976-0C2A-919F-7251B1730FC8}"/>
              </a:ext>
            </a:extLst>
          </p:cNvPr>
          <p:cNvSpPr>
            <a:spLocks noGrp="1"/>
          </p:cNvSpPr>
          <p:nvPr>
            <p:ph idx="1"/>
          </p:nvPr>
        </p:nvSpPr>
        <p:spPr>
          <a:xfrm>
            <a:off x="1570384" y="3083676"/>
            <a:ext cx="10445154" cy="9859558"/>
          </a:xfrm>
        </p:spPr>
        <p:txBody>
          <a:bodyPr>
            <a:normAutofit/>
          </a:bodyPr>
          <a:lstStyle/>
          <a:p>
            <a:pPr marL="38100" indent="0">
              <a:buNone/>
            </a:pPr>
            <a:r>
              <a:rPr lang="en-US" dirty="0"/>
              <a:t>Instrument Development: Online reactive oxygen species measurements</a:t>
            </a:r>
          </a:p>
          <a:p>
            <a:pPr marL="38100" indent="0">
              <a:buNone/>
            </a:pPr>
            <a:endParaRPr lang="en-US" dirty="0"/>
          </a:p>
          <a:p>
            <a:pPr marL="38100" indent="0">
              <a:buNone/>
            </a:pPr>
            <a:endParaRPr lang="en-US" dirty="0"/>
          </a:p>
        </p:txBody>
      </p:sp>
      <p:sp>
        <p:nvSpPr>
          <p:cNvPr id="4" name="Slide Number Placeholder 3">
            <a:extLst>
              <a:ext uri="{FF2B5EF4-FFF2-40B4-BE49-F238E27FC236}">
                <a16:creationId xmlns:a16="http://schemas.microsoft.com/office/drawing/2014/main" id="{9547A744-697A-F616-126A-4319B0CF9AF0}"/>
              </a:ext>
            </a:extLst>
          </p:cNvPr>
          <p:cNvSpPr>
            <a:spLocks noGrp="1"/>
          </p:cNvSpPr>
          <p:nvPr>
            <p:ph type="sldNum" sz="quarter" idx="12"/>
          </p:nvPr>
        </p:nvSpPr>
        <p:spPr/>
        <p:txBody>
          <a:bodyPr/>
          <a:lstStyle/>
          <a:p>
            <a:fld id="{1B787467-BAAC-4BA4-8914-8F9B892E5534}" type="slidenum">
              <a:rPr lang="en-US" altLang="en-US" smtClean="0"/>
              <a:pPr/>
              <a:t>45</a:t>
            </a:fld>
            <a:endParaRPr lang="en-US" altLang="en-US" dirty="0"/>
          </a:p>
        </p:txBody>
      </p:sp>
      <p:pic>
        <p:nvPicPr>
          <p:cNvPr id="2" name="Picture 1">
            <a:extLst>
              <a:ext uri="{FF2B5EF4-FFF2-40B4-BE49-F238E27FC236}">
                <a16:creationId xmlns:a16="http://schemas.microsoft.com/office/drawing/2014/main" id="{D06E990E-14EB-2282-9488-264E236EB61A}"/>
              </a:ext>
            </a:extLst>
          </p:cNvPr>
          <p:cNvPicPr>
            <a:picLocks noChangeAspect="1"/>
          </p:cNvPicPr>
          <p:nvPr/>
        </p:nvPicPr>
        <p:blipFill>
          <a:blip r:embed="rId2"/>
          <a:stretch>
            <a:fillRect/>
          </a:stretch>
        </p:blipFill>
        <p:spPr>
          <a:xfrm>
            <a:off x="13379117" y="3083676"/>
            <a:ext cx="10513339" cy="9758238"/>
          </a:xfrm>
          <a:prstGeom prst="rect">
            <a:avLst/>
          </a:prstGeom>
        </p:spPr>
      </p:pic>
    </p:spTree>
    <p:extLst>
      <p:ext uri="{BB962C8B-B14F-4D97-AF65-F5344CB8AC3E}">
        <p14:creationId xmlns:p14="http://schemas.microsoft.com/office/powerpoint/2010/main" val="1777237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C27E1-A9A0-D9C3-C240-9CF9B9E7E04F}"/>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4DA6CB-3976-0C2A-919F-7251B1730FC8}"/>
              </a:ext>
            </a:extLst>
          </p:cNvPr>
          <p:cNvSpPr>
            <a:spLocks noGrp="1"/>
          </p:cNvSpPr>
          <p:nvPr>
            <p:ph idx="1"/>
          </p:nvPr>
        </p:nvSpPr>
        <p:spPr>
          <a:xfrm>
            <a:off x="1570384" y="3083676"/>
            <a:ext cx="12129574" cy="9859558"/>
          </a:xfrm>
        </p:spPr>
        <p:txBody>
          <a:bodyPr>
            <a:normAutofit lnSpcReduction="10000"/>
          </a:bodyPr>
          <a:lstStyle/>
          <a:p>
            <a:pPr marL="38100" indent="0">
              <a:buNone/>
            </a:pPr>
            <a:r>
              <a:rPr lang="en-US" dirty="0"/>
              <a:t>Also:</a:t>
            </a:r>
          </a:p>
          <a:p>
            <a:pPr marL="38100" indent="0">
              <a:buNone/>
            </a:pPr>
            <a:r>
              <a:rPr lang="en-US" dirty="0"/>
              <a:t>Collaborations with Prof. </a:t>
            </a:r>
            <a:r>
              <a:rPr lang="de-DE" dirty="0"/>
              <a:t>Bertrand Tchanche Fankam</a:t>
            </a:r>
          </a:p>
          <a:p>
            <a:pPr marL="38100" indent="0">
              <a:buNone/>
            </a:pPr>
            <a:endParaRPr lang="de-DE" dirty="0"/>
          </a:p>
          <a:p>
            <a:pPr marL="38100" indent="0">
              <a:buNone/>
            </a:pPr>
            <a:r>
              <a:rPr lang="de-DE" dirty="0"/>
              <a:t>Projects developing new sensors based on new capabilities from quantum science/quantum entanglement. </a:t>
            </a:r>
          </a:p>
          <a:p>
            <a:pPr marL="38100" indent="0">
              <a:buNone/>
            </a:pPr>
            <a:endParaRPr lang="de-DE" dirty="0"/>
          </a:p>
          <a:p>
            <a:pPr marL="38100" indent="0">
              <a:buNone/>
            </a:pPr>
            <a:r>
              <a:rPr lang="de-DE" dirty="0"/>
              <a:t>More soon!</a:t>
            </a:r>
            <a:endParaRPr lang="en-US" dirty="0"/>
          </a:p>
        </p:txBody>
      </p:sp>
      <p:sp>
        <p:nvSpPr>
          <p:cNvPr id="4" name="Slide Number Placeholder 3">
            <a:extLst>
              <a:ext uri="{FF2B5EF4-FFF2-40B4-BE49-F238E27FC236}">
                <a16:creationId xmlns:a16="http://schemas.microsoft.com/office/drawing/2014/main" id="{9547A744-697A-F616-126A-4319B0CF9AF0}"/>
              </a:ext>
            </a:extLst>
          </p:cNvPr>
          <p:cNvSpPr>
            <a:spLocks noGrp="1"/>
          </p:cNvSpPr>
          <p:nvPr>
            <p:ph type="sldNum" sz="quarter" idx="12"/>
          </p:nvPr>
        </p:nvSpPr>
        <p:spPr/>
        <p:txBody>
          <a:bodyPr/>
          <a:lstStyle/>
          <a:p>
            <a:fld id="{1B787467-BAAC-4BA4-8914-8F9B892E5534}" type="slidenum">
              <a:rPr lang="en-US" altLang="en-US" smtClean="0"/>
              <a:pPr/>
              <a:t>46</a:t>
            </a:fld>
            <a:endParaRPr lang="en-US" altLang="en-US" dirty="0"/>
          </a:p>
        </p:txBody>
      </p:sp>
    </p:spTree>
    <p:extLst>
      <p:ext uri="{BB962C8B-B14F-4D97-AF65-F5344CB8AC3E}">
        <p14:creationId xmlns:p14="http://schemas.microsoft.com/office/powerpoint/2010/main" val="488413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64C3-62D5-1358-C220-E83B06BAB90E}"/>
              </a:ext>
            </a:extLst>
          </p:cNvPr>
          <p:cNvSpPr>
            <a:spLocks noGrp="1"/>
          </p:cNvSpPr>
          <p:nvPr>
            <p:ph type="title"/>
          </p:nvPr>
        </p:nvSpPr>
        <p:spPr>
          <a:xfrm>
            <a:off x="720436" y="2488914"/>
            <a:ext cx="22952364" cy="2286000"/>
          </a:xfrm>
        </p:spPr>
        <p:txBody>
          <a:bodyPr anchor="ctr">
            <a:normAutofit/>
          </a:bodyPr>
          <a:lstStyle/>
          <a:p>
            <a:r>
              <a:rPr lang="en-US" dirty="0"/>
              <a:t>Thank you! </a:t>
            </a:r>
          </a:p>
        </p:txBody>
      </p:sp>
      <p:sp>
        <p:nvSpPr>
          <p:cNvPr id="4" name="Slide Number Placeholder 3" hidden="1">
            <a:extLst>
              <a:ext uri="{FF2B5EF4-FFF2-40B4-BE49-F238E27FC236}">
                <a16:creationId xmlns:a16="http://schemas.microsoft.com/office/drawing/2014/main" id="{F5C895D2-5B80-8A69-8D2C-71C97CDD77BE}"/>
              </a:ext>
            </a:extLst>
          </p:cNvPr>
          <p:cNvSpPr>
            <a:spLocks noGrp="1"/>
          </p:cNvSpPr>
          <p:nvPr>
            <p:ph type="sldNum" sz="quarter" idx="4294967295"/>
          </p:nvPr>
        </p:nvSpPr>
        <p:spPr>
          <a:xfrm>
            <a:off x="22534035" y="12964492"/>
            <a:ext cx="1507067" cy="730250"/>
          </a:xfrm>
        </p:spPr>
        <p:txBody>
          <a:bodyPr/>
          <a:lstStyle/>
          <a:p>
            <a:pPr>
              <a:spcAft>
                <a:spcPts val="600"/>
              </a:spcAft>
            </a:pPr>
            <a:fld id="{1B787467-BAAC-4BA4-8914-8F9B892E5534}" type="slidenum">
              <a:rPr lang="en-US" altLang="en-US" smtClean="0"/>
              <a:pPr>
                <a:spcAft>
                  <a:spcPts val="600"/>
                </a:spcAft>
              </a:pPr>
              <a:t>47</a:t>
            </a:fld>
            <a:endParaRPr lang="en-US" altLang="en-US" dirty="0"/>
          </a:p>
        </p:txBody>
      </p:sp>
      <p:sp>
        <p:nvSpPr>
          <p:cNvPr id="5" name="Text Placeholder 4">
            <a:extLst>
              <a:ext uri="{FF2B5EF4-FFF2-40B4-BE49-F238E27FC236}">
                <a16:creationId xmlns:a16="http://schemas.microsoft.com/office/drawing/2014/main" id="{19496FB1-8806-7F9C-2BFB-0F72F8552035}"/>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072674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64C3-62D5-1358-C220-E83B06BAB90E}"/>
              </a:ext>
            </a:extLst>
          </p:cNvPr>
          <p:cNvSpPr>
            <a:spLocks noGrp="1"/>
          </p:cNvSpPr>
          <p:nvPr>
            <p:ph type="title"/>
          </p:nvPr>
        </p:nvSpPr>
        <p:spPr>
          <a:xfrm>
            <a:off x="720436" y="2488914"/>
            <a:ext cx="22952364" cy="2286000"/>
          </a:xfrm>
        </p:spPr>
        <p:txBody>
          <a:bodyPr anchor="ctr">
            <a:normAutofit/>
          </a:bodyPr>
          <a:lstStyle/>
          <a:p>
            <a:r>
              <a:rPr lang="en-US" dirty="0"/>
              <a:t>Outline</a:t>
            </a:r>
          </a:p>
        </p:txBody>
      </p:sp>
      <p:sp>
        <p:nvSpPr>
          <p:cNvPr id="8" name="Content Placeholder 2">
            <a:extLst>
              <a:ext uri="{FF2B5EF4-FFF2-40B4-BE49-F238E27FC236}">
                <a16:creationId xmlns:a16="http://schemas.microsoft.com/office/drawing/2014/main" id="{153A3E9F-6E57-19D6-6610-BA32E9FF4FD7}"/>
              </a:ext>
            </a:extLst>
          </p:cNvPr>
          <p:cNvSpPr>
            <a:spLocks noGrp="1"/>
          </p:cNvSpPr>
          <p:nvPr>
            <p:ph type="body" sz="quarter" idx="10"/>
          </p:nvPr>
        </p:nvSpPr>
        <p:spPr>
          <a:xfrm>
            <a:off x="720437" y="5162262"/>
            <a:ext cx="23130162" cy="6572540"/>
          </a:xfrm>
        </p:spPr>
        <p:txBody>
          <a:bodyPr>
            <a:normAutofit/>
          </a:bodyPr>
          <a:lstStyle/>
          <a:p>
            <a:r>
              <a:rPr lang="en-US" dirty="0"/>
              <a:t>Air pollution history &amp; Sources</a:t>
            </a:r>
          </a:p>
          <a:p>
            <a:r>
              <a:rPr lang="en-US" sz="6000" b="1" dirty="0"/>
              <a:t>Who is impacted by air pollution and where</a:t>
            </a:r>
          </a:p>
          <a:p>
            <a:r>
              <a:rPr lang="en-US" dirty="0"/>
              <a:t>What are the pollutants and which do we regulate</a:t>
            </a:r>
          </a:p>
          <a:p>
            <a:r>
              <a:rPr lang="en-US" dirty="0"/>
              <a:t>Particulate matter: the largest killer</a:t>
            </a:r>
          </a:p>
          <a:p>
            <a:r>
              <a:rPr lang="en-US" dirty="0"/>
              <a:t>Measuring pollutants &amp; trends</a:t>
            </a:r>
          </a:p>
          <a:p>
            <a:r>
              <a:rPr lang="en-US" dirty="0"/>
              <a:t>A few thoughts on regulations and policy</a:t>
            </a:r>
          </a:p>
          <a:p>
            <a:r>
              <a:rPr lang="en-US" dirty="0"/>
              <a:t>My research</a:t>
            </a:r>
          </a:p>
          <a:p>
            <a:endParaRPr lang="en-US" dirty="0"/>
          </a:p>
          <a:p>
            <a:endParaRPr lang="en-US" dirty="0"/>
          </a:p>
        </p:txBody>
      </p:sp>
      <p:sp>
        <p:nvSpPr>
          <p:cNvPr id="4" name="Slide Number Placeholder 3" hidden="1">
            <a:extLst>
              <a:ext uri="{FF2B5EF4-FFF2-40B4-BE49-F238E27FC236}">
                <a16:creationId xmlns:a16="http://schemas.microsoft.com/office/drawing/2014/main" id="{F5C895D2-5B80-8A69-8D2C-71C97CDD77BE}"/>
              </a:ext>
            </a:extLst>
          </p:cNvPr>
          <p:cNvSpPr>
            <a:spLocks noGrp="1"/>
          </p:cNvSpPr>
          <p:nvPr>
            <p:ph type="sldNum" sz="quarter" idx="4294967295"/>
          </p:nvPr>
        </p:nvSpPr>
        <p:spPr>
          <a:xfrm>
            <a:off x="22534035" y="12964492"/>
            <a:ext cx="1507067" cy="730250"/>
          </a:xfrm>
        </p:spPr>
        <p:txBody>
          <a:bodyPr/>
          <a:lstStyle/>
          <a:p>
            <a:pPr>
              <a:spcAft>
                <a:spcPts val="600"/>
              </a:spcAft>
            </a:pPr>
            <a:fld id="{1B787467-BAAC-4BA4-8914-8F9B892E5534}" type="slidenum">
              <a:rPr lang="en-US" altLang="en-US" smtClean="0"/>
              <a:pPr>
                <a:spcAft>
                  <a:spcPts val="600"/>
                </a:spcAft>
              </a:pPr>
              <a:t>5</a:t>
            </a:fld>
            <a:endParaRPr lang="en-US" altLang="en-US" dirty="0"/>
          </a:p>
        </p:txBody>
      </p:sp>
    </p:spTree>
    <p:extLst>
      <p:ext uri="{BB962C8B-B14F-4D97-AF65-F5344CB8AC3E}">
        <p14:creationId xmlns:p14="http://schemas.microsoft.com/office/powerpoint/2010/main" val="25171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11">
            <a:extLst>
              <a:ext uri="{FF2B5EF4-FFF2-40B4-BE49-F238E27FC236}">
                <a16:creationId xmlns:a16="http://schemas.microsoft.com/office/drawing/2014/main" id="{E63255BB-C851-4A2E-87CC-24B246FC3D5F}"/>
              </a:ext>
            </a:extLst>
          </p:cNvPr>
          <p:cNvSpPr>
            <a:spLocks noGrp="1" noRot="1" noChangeArrowheads="1"/>
          </p:cNvSpPr>
          <p:nvPr>
            <p:ph type="title"/>
          </p:nvPr>
        </p:nvSpPr>
        <p:spPr/>
        <p:txBody>
          <a:bodyPr>
            <a:no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fontAlgn="auto" hangingPunct="1">
              <a:spcAft>
                <a:spcPts val="0"/>
              </a:spcAft>
              <a:defRPr/>
            </a:pPr>
            <a:r>
              <a:rPr lang="en-US" altLang="en-US" sz="6400" dirty="0">
                <a:latin typeface="Arial" panose="020B0604020202020204" pitchFamily="34" charset="0"/>
                <a:ea typeface="+mj-ea"/>
                <a:cs typeface="Arial" panose="020B0604020202020204" pitchFamily="34" charset="0"/>
              </a:rPr>
              <a:t>“</a:t>
            </a:r>
            <a:r>
              <a:rPr lang="en-US" altLang="en-US" sz="6400" dirty="0">
                <a:solidFill>
                  <a:schemeClr val="accent6"/>
                </a:solidFill>
                <a:latin typeface="Arial" panose="020B0604020202020204" pitchFamily="34" charset="0"/>
                <a:ea typeface="+mj-ea"/>
                <a:cs typeface="Arial" panose="020B0604020202020204" pitchFamily="34" charset="0"/>
              </a:rPr>
              <a:t>Excess Deaths”, Who Dies and Why</a:t>
            </a:r>
            <a:endParaRPr lang="en-US" altLang="en-US" sz="6400" dirty="0">
              <a:solidFill>
                <a:schemeClr val="accent6"/>
              </a:solidFill>
              <a:ea typeface="+mj-ea"/>
              <a:cs typeface="Times New Roman" panose="02020603050405020304" pitchFamily="18" charset="0"/>
            </a:endParaRPr>
          </a:p>
        </p:txBody>
      </p:sp>
      <p:sp>
        <p:nvSpPr>
          <p:cNvPr id="7172" name="Rectangle 4">
            <a:extLst>
              <a:ext uri="{FF2B5EF4-FFF2-40B4-BE49-F238E27FC236}">
                <a16:creationId xmlns:a16="http://schemas.microsoft.com/office/drawing/2014/main" id="{CA197103-3BFF-4B71-9DCF-59651BC2E701}"/>
              </a:ext>
            </a:extLst>
          </p:cNvPr>
          <p:cNvSpPr>
            <a:spLocks noGrp="1" noRot="1" noChangeArrowheads="1"/>
          </p:cNvSpPr>
          <p:nvPr>
            <p:ph idx="1"/>
          </p:nvPr>
        </p:nvSpPr>
        <p:spPr>
          <a:xfrm>
            <a:off x="834189" y="2454442"/>
            <a:ext cx="14004758" cy="10488792"/>
          </a:xfrm>
        </p:spPr>
        <p:txBody>
          <a:bodyPr>
            <a:normAutofit fontScale="47500" lnSpcReduction="20000"/>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marL="873900" indent="-1143000" eaLnBrk="1" fontAlgn="auto" hangingPunct="1">
              <a:lnSpc>
                <a:spcPts val="4400"/>
              </a:lnSpc>
              <a:spcAft>
                <a:spcPts val="2400"/>
              </a:spcAft>
              <a:defRPr/>
            </a:pPr>
            <a:r>
              <a:rPr lang="en-US" altLang="en-US" sz="10100" dirty="0">
                <a:effectLst/>
                <a:latin typeface="Abadi" panose="020B0604020104020204" pitchFamily="34" charset="0"/>
                <a:cs typeface="Arial" panose="020B0604020202020204" pitchFamily="34" charset="0"/>
              </a:rPr>
              <a:t>1952 London: While London was already polluted, a weather system arrived that trapped the air and made the pollution much worse. </a:t>
            </a:r>
          </a:p>
          <a:p>
            <a:pPr marL="873900" indent="-1143000" eaLnBrk="1" fontAlgn="auto" hangingPunct="1">
              <a:lnSpc>
                <a:spcPts val="4400"/>
              </a:lnSpc>
              <a:spcAft>
                <a:spcPts val="2400"/>
              </a:spcAft>
              <a:defRPr/>
            </a:pPr>
            <a:r>
              <a:rPr lang="en-US" altLang="en-US" sz="10100" dirty="0">
                <a:effectLst/>
                <a:latin typeface="Abadi" panose="020B0604020104020204" pitchFamily="34" charset="0"/>
                <a:cs typeface="Arial" panose="020B0604020202020204" pitchFamily="34" charset="0"/>
              </a:rPr>
              <a:t>A lot of people died (4000 immediately and another 8000 in the next few months). </a:t>
            </a:r>
          </a:p>
          <a:p>
            <a:pPr marL="873900" indent="-1143000" eaLnBrk="1" fontAlgn="auto" hangingPunct="1">
              <a:lnSpc>
                <a:spcPts val="4400"/>
              </a:lnSpc>
              <a:spcAft>
                <a:spcPts val="2400"/>
              </a:spcAft>
              <a:defRPr/>
            </a:pPr>
            <a:r>
              <a:rPr lang="en-US" altLang="en-US" sz="10100" dirty="0">
                <a:effectLst/>
                <a:latin typeface="Abadi" panose="020B0604020104020204" pitchFamily="34" charset="0"/>
                <a:cs typeface="Arial" panose="020B0604020202020204" pitchFamily="34" charset="0"/>
              </a:rPr>
              <a:t>Who died? </a:t>
            </a:r>
          </a:p>
          <a:p>
            <a:pPr marL="1619547" lvl="1" indent="-1143000" eaLnBrk="1" fontAlgn="auto" hangingPunct="1">
              <a:lnSpc>
                <a:spcPts val="4400"/>
              </a:lnSpc>
              <a:spcAft>
                <a:spcPts val="2400"/>
              </a:spcAft>
              <a:defRPr/>
            </a:pPr>
            <a:r>
              <a:rPr lang="en-US" altLang="en-US" sz="10100" dirty="0">
                <a:effectLst/>
                <a:latin typeface="Abadi" panose="020B0604020104020204" pitchFamily="34" charset="0"/>
                <a:cs typeface="Arial" panose="020B0604020202020204" pitchFamily="34" charset="0"/>
              </a:rPr>
              <a:t>Children</a:t>
            </a:r>
          </a:p>
          <a:p>
            <a:pPr marL="1619547" lvl="1" indent="-1143000" eaLnBrk="1" fontAlgn="auto" hangingPunct="1">
              <a:lnSpc>
                <a:spcPts val="4400"/>
              </a:lnSpc>
              <a:spcAft>
                <a:spcPts val="2400"/>
              </a:spcAft>
              <a:defRPr/>
            </a:pPr>
            <a:r>
              <a:rPr lang="en-US" altLang="en-US" sz="10100" dirty="0">
                <a:effectLst/>
                <a:latin typeface="Abadi" panose="020B0604020104020204" pitchFamily="34" charset="0"/>
                <a:cs typeface="Arial" panose="020B0604020202020204" pitchFamily="34" charset="0"/>
              </a:rPr>
              <a:t>Elderly</a:t>
            </a:r>
          </a:p>
          <a:p>
            <a:pPr marL="1619547" lvl="1" indent="-1143000" eaLnBrk="1" fontAlgn="auto" hangingPunct="1">
              <a:lnSpc>
                <a:spcPts val="4400"/>
              </a:lnSpc>
              <a:spcAft>
                <a:spcPts val="2400"/>
              </a:spcAft>
              <a:defRPr/>
            </a:pPr>
            <a:r>
              <a:rPr lang="en-US" altLang="en-US" sz="10100" dirty="0">
                <a:effectLst/>
                <a:latin typeface="Abadi" panose="020B0604020104020204" pitchFamily="34" charset="0"/>
                <a:cs typeface="Arial" panose="020B0604020202020204" pitchFamily="34" charset="0"/>
              </a:rPr>
              <a:t>Those with pre-existing respiratory conditions (like the flu, asthma, COPD) or cardiovascular issues like high blood pressure</a:t>
            </a:r>
          </a:p>
          <a:p>
            <a:pPr marL="1619547" lvl="1" indent="-1143000" eaLnBrk="1" fontAlgn="auto" hangingPunct="1">
              <a:lnSpc>
                <a:spcPts val="4400"/>
              </a:lnSpc>
              <a:spcAft>
                <a:spcPts val="2400"/>
              </a:spcAft>
              <a:defRPr/>
            </a:pPr>
            <a:endParaRPr lang="en-US" altLang="en-US" sz="10100" dirty="0">
              <a:effectLst/>
              <a:latin typeface="Abadi" panose="020B0604020104020204" pitchFamily="34" charset="0"/>
              <a:cs typeface="Arial" panose="020B0604020202020204" pitchFamily="34" charset="0"/>
            </a:endParaRPr>
          </a:p>
          <a:p>
            <a:pPr marL="476547" lvl="1" indent="0" eaLnBrk="1" fontAlgn="auto" hangingPunct="1">
              <a:lnSpc>
                <a:spcPts val="4400"/>
              </a:lnSpc>
              <a:spcAft>
                <a:spcPts val="2400"/>
              </a:spcAft>
              <a:buNone/>
              <a:defRPr/>
            </a:pPr>
            <a:r>
              <a:rPr lang="en-US" altLang="en-US" sz="10100" dirty="0">
                <a:effectLst/>
                <a:latin typeface="Abadi" panose="020B0604020104020204" pitchFamily="34" charset="0"/>
                <a:cs typeface="Arial" panose="020B0604020202020204" pitchFamily="34" charset="0"/>
              </a:rPr>
              <a:t>We now know that poor birth outcomes are also a major impact of air pollution. </a:t>
            </a:r>
            <a:r>
              <a:rPr lang="en-US" altLang="en-US" sz="10100" dirty="0">
                <a:effectLst/>
                <a:latin typeface="Arial" panose="020B0604020202020204" pitchFamily="34" charset="0"/>
                <a:cs typeface="Arial" panose="020B0604020202020204" pitchFamily="34" charset="0"/>
              </a:rPr>
              <a:t> </a:t>
            </a:r>
          </a:p>
          <a:p>
            <a:pPr indent="-612000" eaLnBrk="1" fontAlgn="auto" hangingPunct="1">
              <a:lnSpc>
                <a:spcPct val="90000"/>
              </a:lnSpc>
              <a:buFont typeface="Wingdings 2" charset="2"/>
              <a:buChar char=""/>
              <a:defRPr/>
            </a:pPr>
            <a:endParaRPr lang="en-US" altLang="en-US" b="1" dirty="0">
              <a:latin typeface="Garamond" panose="02020404030301010803" pitchFamily="18" charset="0"/>
            </a:endParaRPr>
          </a:p>
          <a:p>
            <a:pPr indent="-612000" eaLnBrk="1" fontAlgn="auto" hangingPunct="1">
              <a:lnSpc>
                <a:spcPct val="90000"/>
              </a:lnSpc>
              <a:buFont typeface="Wingdings 2" charset="2"/>
              <a:buChar char=""/>
              <a:defRPr/>
            </a:pPr>
            <a:endParaRPr lang="en-US" altLang="en-US" sz="5600" dirty="0"/>
          </a:p>
        </p:txBody>
      </p:sp>
      <p:sp>
        <p:nvSpPr>
          <p:cNvPr id="7" name="Slide Number Placeholder 5">
            <a:extLst>
              <a:ext uri="{FF2B5EF4-FFF2-40B4-BE49-F238E27FC236}">
                <a16:creationId xmlns:a16="http://schemas.microsoft.com/office/drawing/2014/main" id="{903CB86C-6D42-470A-A5CD-565E993961A5}"/>
              </a:ext>
            </a:extLst>
          </p:cNvPr>
          <p:cNvSpPr>
            <a:spLocks noGrp="1"/>
          </p:cNvSpPr>
          <p:nvPr>
            <p:ph type="sldNum" sz="quarter" idx="12"/>
          </p:nvPr>
        </p:nvSpPr>
        <p:spPr/>
        <p:txBody>
          <a:bodyPr/>
          <a:lstStyle>
            <a:defPPr>
              <a:defRPr lang="en-US"/>
            </a:defPPr>
            <a:lvl1pPr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217709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435419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653128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870838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10885474" algn="l" defTabSz="4354190" rtl="0" eaLnBrk="1" latinLnBrk="0" hangingPunct="1">
              <a:defRPr kern="1200">
                <a:solidFill>
                  <a:schemeClr val="tx1"/>
                </a:solidFill>
                <a:latin typeface="Calisto MT" panose="02040603050505030304" pitchFamily="18" charset="0"/>
                <a:ea typeface="+mn-ea"/>
                <a:cs typeface="+mn-cs"/>
              </a:defRPr>
            </a:lvl6pPr>
            <a:lvl7pPr marL="13062570" algn="l" defTabSz="4354190" rtl="0" eaLnBrk="1" latinLnBrk="0" hangingPunct="1">
              <a:defRPr kern="1200">
                <a:solidFill>
                  <a:schemeClr val="tx1"/>
                </a:solidFill>
                <a:latin typeface="Calisto MT" panose="02040603050505030304" pitchFamily="18" charset="0"/>
                <a:ea typeface="+mn-ea"/>
                <a:cs typeface="+mn-cs"/>
              </a:defRPr>
            </a:lvl7pPr>
            <a:lvl8pPr marL="15239664" algn="l" defTabSz="4354190" rtl="0" eaLnBrk="1" latinLnBrk="0" hangingPunct="1">
              <a:defRPr kern="1200">
                <a:solidFill>
                  <a:schemeClr val="tx1"/>
                </a:solidFill>
                <a:latin typeface="Calisto MT" panose="02040603050505030304" pitchFamily="18" charset="0"/>
                <a:ea typeface="+mn-ea"/>
                <a:cs typeface="+mn-cs"/>
              </a:defRPr>
            </a:lvl8pPr>
            <a:lvl9pPr marL="17416760" algn="l" defTabSz="4354190" rtl="0" eaLnBrk="1" latinLnBrk="0" hangingPunct="1">
              <a:defRPr kern="1200">
                <a:solidFill>
                  <a:schemeClr val="tx1"/>
                </a:solidFill>
                <a:latin typeface="Calisto MT" panose="02040603050505030304" pitchFamily="18" charset="0"/>
                <a:ea typeface="+mn-ea"/>
                <a:cs typeface="+mn-cs"/>
              </a:defRPr>
            </a:lvl9pPr>
          </a:lstStyle>
          <a:p>
            <a:pPr>
              <a:spcBef>
                <a:spcPct val="0"/>
              </a:spcBef>
              <a:spcAft>
                <a:spcPct val="0"/>
              </a:spcAft>
              <a:buClrTx/>
              <a:buSzTx/>
              <a:buFontTx/>
              <a:buNone/>
            </a:pPr>
            <a:fld id="{618473CF-5579-4028-8ADE-737CF93BE067}" type="slidenum">
              <a:rPr lang="en-US" altLang="en-US" sz="2400">
                <a:solidFill>
                  <a:srgbClr val="898989"/>
                </a:solidFill>
                <a:latin typeface="Times New Roman" panose="02020603050405020304" pitchFamily="18" charset="0"/>
              </a:rPr>
              <a:pPr>
                <a:spcBef>
                  <a:spcPct val="0"/>
                </a:spcBef>
                <a:spcAft>
                  <a:spcPct val="0"/>
                </a:spcAft>
                <a:buClrTx/>
                <a:buSzTx/>
                <a:buFontTx/>
                <a:buNone/>
              </a:pPr>
              <a:t>6</a:t>
            </a:fld>
            <a:endParaRPr lang="en-US" altLang="en-US" sz="2400" dirty="0">
              <a:solidFill>
                <a:srgbClr val="898989"/>
              </a:solidFill>
              <a:latin typeface="Times New Roman" panose="02020603050405020304" pitchFamily="18" charset="0"/>
            </a:endParaRPr>
          </a:p>
        </p:txBody>
      </p:sp>
      <p:pic>
        <p:nvPicPr>
          <p:cNvPr id="7174" name="Picture 6" descr="smog1">
            <a:extLst>
              <a:ext uri="{FF2B5EF4-FFF2-40B4-BE49-F238E27FC236}">
                <a16:creationId xmlns:a16="http://schemas.microsoft.com/office/drawing/2014/main" id="{FE81E354-66B0-65C5-253D-387427E8F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7978" y="8197653"/>
            <a:ext cx="8487643" cy="509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10" descr="lec14_fig1">
            <a:extLst>
              <a:ext uri="{FF2B5EF4-FFF2-40B4-BE49-F238E27FC236}">
                <a16:creationId xmlns:a16="http://schemas.microsoft.com/office/drawing/2014/main" id="{020BCE6F-8204-3771-E445-FAB6ED19A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7978" y="1504954"/>
            <a:ext cx="72072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809C48B-CFBD-CC23-6E20-8211B1EF949A}"/>
              </a:ext>
            </a:extLst>
          </p:cNvPr>
          <p:cNvSpPr txBox="1"/>
          <p:nvPr/>
        </p:nvSpPr>
        <p:spPr>
          <a:xfrm>
            <a:off x="20790235" y="11770545"/>
            <a:ext cx="3005443" cy="1200329"/>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Photo from around noon</a:t>
            </a:r>
            <a:r>
              <a:rPr lang="en-US" sz="3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40890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checkerboard(across)">
                                      <p:cBhvr>
                                        <p:cTn id="7" dur="500"/>
                                        <p:tgtEl>
                                          <p:spTgt spid="71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2">
                                            <p:txEl>
                                              <p:pRg st="0" end="0"/>
                                            </p:txEl>
                                          </p:spTgt>
                                        </p:tgtEl>
                                        <p:attrNameLst>
                                          <p:attrName>style.visibility</p:attrName>
                                        </p:attrNameLst>
                                      </p:cBhvr>
                                      <p:to>
                                        <p:strVal val="visible"/>
                                      </p:to>
                                    </p:set>
                                    <p:animEffect transition="in" filter="dissolve">
                                      <p:cBhvr>
                                        <p:cTn id="12" dur="500"/>
                                        <p:tgtEl>
                                          <p:spTgt spid="71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172">
                                            <p:txEl>
                                              <p:pRg st="1" end="1"/>
                                            </p:txEl>
                                          </p:spTgt>
                                        </p:tgtEl>
                                        <p:attrNameLst>
                                          <p:attrName>style.visibility</p:attrName>
                                        </p:attrNameLst>
                                      </p:cBhvr>
                                      <p:to>
                                        <p:strVal val="visible"/>
                                      </p:to>
                                    </p:set>
                                    <p:animEffect transition="in" filter="dissolve">
                                      <p:cBhvr>
                                        <p:cTn id="17" dur="500"/>
                                        <p:tgtEl>
                                          <p:spTgt spid="71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172">
                                            <p:txEl>
                                              <p:pRg st="2" end="2"/>
                                            </p:txEl>
                                          </p:spTgt>
                                        </p:tgtEl>
                                        <p:attrNameLst>
                                          <p:attrName>style.visibility</p:attrName>
                                        </p:attrNameLst>
                                      </p:cBhvr>
                                      <p:to>
                                        <p:strVal val="visible"/>
                                      </p:to>
                                    </p:set>
                                    <p:animEffect transition="in" filter="dissolve">
                                      <p:cBhvr>
                                        <p:cTn id="22" dur="500"/>
                                        <p:tgtEl>
                                          <p:spTgt spid="7172">
                                            <p:txEl>
                                              <p:pRg st="2" end="2"/>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172">
                                            <p:txEl>
                                              <p:pRg st="3" end="3"/>
                                            </p:txEl>
                                          </p:spTgt>
                                        </p:tgtEl>
                                        <p:attrNameLst>
                                          <p:attrName>style.visibility</p:attrName>
                                        </p:attrNameLst>
                                      </p:cBhvr>
                                      <p:to>
                                        <p:strVal val="visible"/>
                                      </p:to>
                                    </p:set>
                                    <p:animEffect transition="in" filter="dissolve">
                                      <p:cBhvr>
                                        <p:cTn id="25" dur="500"/>
                                        <p:tgtEl>
                                          <p:spTgt spid="7172">
                                            <p:txEl>
                                              <p:pRg st="3" end="3"/>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172">
                                            <p:txEl>
                                              <p:pRg st="4" end="4"/>
                                            </p:txEl>
                                          </p:spTgt>
                                        </p:tgtEl>
                                        <p:attrNameLst>
                                          <p:attrName>style.visibility</p:attrName>
                                        </p:attrNameLst>
                                      </p:cBhvr>
                                      <p:to>
                                        <p:strVal val="visible"/>
                                      </p:to>
                                    </p:set>
                                    <p:animEffect transition="in" filter="dissolve">
                                      <p:cBhvr>
                                        <p:cTn id="28" dur="500"/>
                                        <p:tgtEl>
                                          <p:spTgt spid="7172">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172">
                                            <p:txEl>
                                              <p:pRg st="5" end="5"/>
                                            </p:txEl>
                                          </p:spTgt>
                                        </p:tgtEl>
                                        <p:attrNameLst>
                                          <p:attrName>style.visibility</p:attrName>
                                        </p:attrNameLst>
                                      </p:cBhvr>
                                      <p:to>
                                        <p:strVal val="visible"/>
                                      </p:to>
                                    </p:set>
                                    <p:animEffect transition="in" filter="dissolve">
                                      <p:cBhvr>
                                        <p:cTn id="31" dur="500"/>
                                        <p:tgtEl>
                                          <p:spTgt spid="7172">
                                            <p:txEl>
                                              <p:pRg st="5" end="5"/>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172">
                                            <p:txEl>
                                              <p:pRg st="7" end="7"/>
                                            </p:txEl>
                                          </p:spTgt>
                                        </p:tgtEl>
                                        <p:attrNameLst>
                                          <p:attrName>style.visibility</p:attrName>
                                        </p:attrNameLst>
                                      </p:cBhvr>
                                      <p:to>
                                        <p:strVal val="visible"/>
                                      </p:to>
                                    </p:set>
                                    <p:animEffect transition="in" filter="dissolve">
                                      <p:cBhvr>
                                        <p:cTn id="34" dur="500"/>
                                        <p:tgtEl>
                                          <p:spTgt spid="7172">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7178"/>
                                        </p:tgtEl>
                                        <p:attrNameLst>
                                          <p:attrName>style.visibility</p:attrName>
                                        </p:attrNameLst>
                                      </p:cBhvr>
                                      <p:to>
                                        <p:strVal val="visible"/>
                                      </p:to>
                                    </p:set>
                                    <p:anim calcmode="lin" valueType="num">
                                      <p:cBhvr additive="base">
                                        <p:cTn id="39" dur="500" fill="hold"/>
                                        <p:tgtEl>
                                          <p:spTgt spid="7178"/>
                                        </p:tgtEl>
                                        <p:attrNameLst>
                                          <p:attrName>ppt_x</p:attrName>
                                        </p:attrNameLst>
                                      </p:cBhvr>
                                      <p:tavLst>
                                        <p:tav tm="0">
                                          <p:val>
                                            <p:strVal val="#ppt_x"/>
                                          </p:val>
                                        </p:tav>
                                        <p:tav tm="100000">
                                          <p:val>
                                            <p:strVal val="#ppt_x"/>
                                          </p:val>
                                        </p:tav>
                                      </p:tavLst>
                                    </p:anim>
                                    <p:anim calcmode="lin" valueType="num">
                                      <p:cBhvr additive="base">
                                        <p:cTn id="40" dur="500" fill="hold"/>
                                        <p:tgtEl>
                                          <p:spTgt spid="7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11">
            <a:extLst>
              <a:ext uri="{FF2B5EF4-FFF2-40B4-BE49-F238E27FC236}">
                <a16:creationId xmlns:a16="http://schemas.microsoft.com/office/drawing/2014/main" id="{E63255BB-C851-4A2E-87CC-24B246FC3D5F}"/>
              </a:ext>
            </a:extLst>
          </p:cNvPr>
          <p:cNvSpPr>
            <a:spLocks noGrp="1" noRot="1" noChangeArrowheads="1"/>
          </p:cNvSpPr>
          <p:nvPr>
            <p:ph type="title"/>
          </p:nvPr>
        </p:nvSpPr>
        <p:spPr>
          <a:xfrm>
            <a:off x="15288125" y="1414086"/>
            <a:ext cx="8245641" cy="1939926"/>
          </a:xfrm>
        </p:spPr>
        <p:txBody>
          <a:bodyPr>
            <a:no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fontAlgn="auto" hangingPunct="1">
              <a:spcAft>
                <a:spcPts val="0"/>
              </a:spcAft>
              <a:defRPr/>
            </a:pPr>
            <a:r>
              <a:rPr lang="en-US" altLang="en-US" sz="6400" dirty="0">
                <a:solidFill>
                  <a:schemeClr val="accent6">
                    <a:lumMod val="75000"/>
                  </a:schemeClr>
                </a:solidFill>
                <a:latin typeface="Arial" panose="020B0604020202020204" pitchFamily="34" charset="0"/>
                <a:ea typeface="+mj-ea"/>
                <a:cs typeface="Arial" panose="020B0604020202020204" pitchFamily="34" charset="0"/>
              </a:rPr>
              <a:t>Percentage of Deaths Attributable to Air Pollution by Age</a:t>
            </a:r>
            <a:endParaRPr lang="en-US" altLang="en-US" sz="6400" dirty="0">
              <a:solidFill>
                <a:schemeClr val="accent6">
                  <a:lumMod val="75000"/>
                </a:schemeClr>
              </a:solidFill>
              <a:ea typeface="+mj-ea"/>
              <a:cs typeface="Times New Roman" panose="02020603050405020304" pitchFamily="18" charset="0"/>
            </a:endParaRPr>
          </a:p>
        </p:txBody>
      </p:sp>
      <p:sp>
        <p:nvSpPr>
          <p:cNvPr id="3" name="Content Placeholder 2">
            <a:extLst>
              <a:ext uri="{FF2B5EF4-FFF2-40B4-BE49-F238E27FC236}">
                <a16:creationId xmlns:a16="http://schemas.microsoft.com/office/drawing/2014/main" id="{B15358B3-C347-4DFC-ADF6-9048857F17CE}"/>
              </a:ext>
            </a:extLst>
          </p:cNvPr>
          <p:cNvSpPr>
            <a:spLocks noGrp="1"/>
          </p:cNvSpPr>
          <p:nvPr>
            <p:ph idx="1"/>
          </p:nvPr>
        </p:nvSpPr>
        <p:spPr/>
        <p:txBody>
          <a:bodyPr/>
          <a:lstStyle/>
          <a:p>
            <a:endParaRPr lang="en-US" dirty="0"/>
          </a:p>
        </p:txBody>
      </p:sp>
      <p:sp>
        <p:nvSpPr>
          <p:cNvPr id="7" name="Slide Number Placeholder 5">
            <a:extLst>
              <a:ext uri="{FF2B5EF4-FFF2-40B4-BE49-F238E27FC236}">
                <a16:creationId xmlns:a16="http://schemas.microsoft.com/office/drawing/2014/main" id="{903CB86C-6D42-470A-A5CD-565E993961A5}"/>
              </a:ext>
            </a:extLst>
          </p:cNvPr>
          <p:cNvSpPr>
            <a:spLocks noGrp="1"/>
          </p:cNvSpPr>
          <p:nvPr>
            <p:ph type="sldNum" sz="quarter" idx="12"/>
          </p:nvPr>
        </p:nvSpPr>
        <p:spPr/>
        <p:txBody>
          <a:bodyPr/>
          <a:lstStyle>
            <a:defPPr>
              <a:defRPr lang="en-US"/>
            </a:defPPr>
            <a:lvl1pPr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217709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435419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653128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870838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10885474" algn="l" defTabSz="4354190" rtl="0" eaLnBrk="1" latinLnBrk="0" hangingPunct="1">
              <a:defRPr kern="1200">
                <a:solidFill>
                  <a:schemeClr val="tx1"/>
                </a:solidFill>
                <a:latin typeface="Calisto MT" panose="02040603050505030304" pitchFamily="18" charset="0"/>
                <a:ea typeface="+mn-ea"/>
                <a:cs typeface="+mn-cs"/>
              </a:defRPr>
            </a:lvl6pPr>
            <a:lvl7pPr marL="13062570" algn="l" defTabSz="4354190" rtl="0" eaLnBrk="1" latinLnBrk="0" hangingPunct="1">
              <a:defRPr kern="1200">
                <a:solidFill>
                  <a:schemeClr val="tx1"/>
                </a:solidFill>
                <a:latin typeface="Calisto MT" panose="02040603050505030304" pitchFamily="18" charset="0"/>
                <a:ea typeface="+mn-ea"/>
                <a:cs typeface="+mn-cs"/>
              </a:defRPr>
            </a:lvl7pPr>
            <a:lvl8pPr marL="15239664" algn="l" defTabSz="4354190" rtl="0" eaLnBrk="1" latinLnBrk="0" hangingPunct="1">
              <a:defRPr kern="1200">
                <a:solidFill>
                  <a:schemeClr val="tx1"/>
                </a:solidFill>
                <a:latin typeface="Calisto MT" panose="02040603050505030304" pitchFamily="18" charset="0"/>
                <a:ea typeface="+mn-ea"/>
                <a:cs typeface="+mn-cs"/>
              </a:defRPr>
            </a:lvl8pPr>
            <a:lvl9pPr marL="17416760" algn="l" defTabSz="4354190" rtl="0" eaLnBrk="1" latinLnBrk="0" hangingPunct="1">
              <a:defRPr kern="1200">
                <a:solidFill>
                  <a:schemeClr val="tx1"/>
                </a:solidFill>
                <a:latin typeface="Calisto MT" panose="02040603050505030304" pitchFamily="18" charset="0"/>
                <a:ea typeface="+mn-ea"/>
                <a:cs typeface="+mn-cs"/>
              </a:defRPr>
            </a:lvl9pPr>
          </a:lstStyle>
          <a:p>
            <a:pPr>
              <a:spcBef>
                <a:spcPct val="0"/>
              </a:spcBef>
              <a:spcAft>
                <a:spcPct val="0"/>
              </a:spcAft>
              <a:buClrTx/>
              <a:buSzTx/>
              <a:buFontTx/>
              <a:buNone/>
            </a:pPr>
            <a:fld id="{618473CF-5579-4028-8ADE-737CF93BE067}" type="slidenum">
              <a:rPr lang="en-US" altLang="en-US" sz="2400">
                <a:solidFill>
                  <a:srgbClr val="898989"/>
                </a:solidFill>
                <a:latin typeface="Times New Roman" panose="02020603050405020304" pitchFamily="18" charset="0"/>
              </a:rPr>
              <a:pPr>
                <a:spcBef>
                  <a:spcPct val="0"/>
                </a:spcBef>
                <a:spcAft>
                  <a:spcPct val="0"/>
                </a:spcAft>
                <a:buClrTx/>
                <a:buSzTx/>
                <a:buFontTx/>
                <a:buNone/>
              </a:pPr>
              <a:t>7</a:t>
            </a:fld>
            <a:endParaRPr lang="en-US" altLang="en-US" sz="2400" dirty="0">
              <a:solidFill>
                <a:srgbClr val="898989"/>
              </a:solidFill>
              <a:latin typeface="Times New Roman" panose="02020603050405020304" pitchFamily="18" charset="0"/>
            </a:endParaRPr>
          </a:p>
        </p:txBody>
      </p:sp>
      <p:pic>
        <p:nvPicPr>
          <p:cNvPr id="4" name="Main graphic">
            <a:extLst>
              <a:ext uri="{FF2B5EF4-FFF2-40B4-BE49-F238E27FC236}">
                <a16:creationId xmlns:a16="http://schemas.microsoft.com/office/drawing/2014/main" id="{361D7785-31D6-23E6-8EAC-19F9309C73EC}"/>
              </a:ext>
            </a:extLst>
          </p:cNvPr>
          <p:cNvPicPr/>
          <p:nvPr/>
        </p:nvPicPr>
        <p:blipFill>
          <a:blip r:embed="rId3"/>
          <a:stretch/>
        </p:blipFill>
        <p:spPr>
          <a:xfrm>
            <a:off x="529389" y="1684422"/>
            <a:ext cx="13672060" cy="11566358"/>
          </a:xfrm>
          <a:prstGeom prst="rect">
            <a:avLst/>
          </a:prstGeom>
          <a:ln>
            <a:noFill/>
          </a:ln>
        </p:spPr>
      </p:pic>
      <p:sp>
        <p:nvSpPr>
          <p:cNvPr id="5" name="TextBox 4">
            <a:extLst>
              <a:ext uri="{FF2B5EF4-FFF2-40B4-BE49-F238E27FC236}">
                <a16:creationId xmlns:a16="http://schemas.microsoft.com/office/drawing/2014/main" id="{2B49E38D-B53F-4393-2DA8-CDF8C387DE6B}"/>
              </a:ext>
            </a:extLst>
          </p:cNvPr>
          <p:cNvSpPr txBox="1"/>
          <p:nvPr/>
        </p:nvSpPr>
        <p:spPr>
          <a:xfrm>
            <a:off x="15242443" y="5436912"/>
            <a:ext cx="7860631" cy="4832092"/>
          </a:xfrm>
          <a:prstGeom prst="rect">
            <a:avLst/>
          </a:prstGeom>
          <a:noFill/>
        </p:spPr>
        <p:txBody>
          <a:bodyPr wrap="square" rtlCol="0">
            <a:spAutoFit/>
          </a:bodyPr>
          <a:lstStyle/>
          <a:p>
            <a:r>
              <a:rPr lang="en-US" sz="4400" i="0" dirty="0">
                <a:effectLst/>
                <a:latin typeface="Abadi" panose="020B0604020104020204" pitchFamily="34" charset="0"/>
              </a:rPr>
              <a:t>Percentage of deaths and DALYs attributable to air pollution by age groups among women (A), men (B), and both sexes (C) in North Africa and the Middle East, 1990 and 2019</a:t>
            </a:r>
            <a:endParaRPr lang="en-US" sz="4400" dirty="0">
              <a:latin typeface="Abadi" panose="020B0604020104020204" pitchFamily="34" charset="0"/>
            </a:endParaRPr>
          </a:p>
        </p:txBody>
      </p:sp>
      <p:sp>
        <p:nvSpPr>
          <p:cNvPr id="2" name="TextBox 1">
            <a:extLst>
              <a:ext uri="{FF2B5EF4-FFF2-40B4-BE49-F238E27FC236}">
                <a16:creationId xmlns:a16="http://schemas.microsoft.com/office/drawing/2014/main" id="{9343B082-EC66-111B-3C5E-2E455CD6F18C}"/>
              </a:ext>
            </a:extLst>
          </p:cNvPr>
          <p:cNvSpPr txBox="1"/>
          <p:nvPr/>
        </p:nvSpPr>
        <p:spPr>
          <a:xfrm>
            <a:off x="15288124" y="11078139"/>
            <a:ext cx="8117307" cy="1077218"/>
          </a:xfrm>
          <a:prstGeom prst="rect">
            <a:avLst/>
          </a:prstGeom>
          <a:noFill/>
        </p:spPr>
        <p:txBody>
          <a:bodyPr wrap="square" rtlCol="0">
            <a:spAutoFit/>
          </a:bodyPr>
          <a:lstStyle/>
          <a:p>
            <a:r>
              <a:rPr lang="en-US" sz="3200" b="0" i="0" u="none" strike="noStrike" dirty="0">
                <a:effectLst/>
                <a:latin typeface="Abadi" panose="020B0604020104020204" pitchFamily="34" charset="0"/>
                <a:hlinkClick r:id="rId4" tooltip="Correspondence information about the author Mohsen Abbasi-Kangevari, MD ">
                  <a:extLst>
                    <a:ext uri="{A12FA001-AC4F-418D-AE19-62706E023703}">
                      <ahyp:hlinkClr xmlns:ahyp="http://schemas.microsoft.com/office/drawing/2018/hyperlinkcolor" val="tx"/>
                    </a:ext>
                  </a:extLst>
                </a:hlinkClick>
              </a:rPr>
              <a:t>Mohsen Abbasi-Kangevari, MD</a:t>
            </a:r>
            <a:r>
              <a:rPr lang="en-US" sz="3200" dirty="0">
                <a:latin typeface="Abadi" panose="020B0604020104020204" pitchFamily="34" charset="0"/>
              </a:rPr>
              <a:t>The Lancet Planetary Health 3032</a:t>
            </a:r>
          </a:p>
        </p:txBody>
      </p:sp>
    </p:spTree>
    <p:extLst>
      <p:ext uri="{BB962C8B-B14F-4D97-AF65-F5344CB8AC3E}">
        <p14:creationId xmlns:p14="http://schemas.microsoft.com/office/powerpoint/2010/main" val="2176450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11">
            <a:extLst>
              <a:ext uri="{FF2B5EF4-FFF2-40B4-BE49-F238E27FC236}">
                <a16:creationId xmlns:a16="http://schemas.microsoft.com/office/drawing/2014/main" id="{E63255BB-C851-4A2E-87CC-24B246FC3D5F}"/>
              </a:ext>
            </a:extLst>
          </p:cNvPr>
          <p:cNvSpPr>
            <a:spLocks noGrp="1" noRot="1" noChangeArrowheads="1"/>
          </p:cNvSpPr>
          <p:nvPr>
            <p:ph type="title"/>
          </p:nvPr>
        </p:nvSpPr>
        <p:spPr/>
        <p:txBody>
          <a:bodyPr>
            <a:no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fontAlgn="auto" hangingPunct="1">
              <a:spcAft>
                <a:spcPts val="0"/>
              </a:spcAft>
              <a:defRPr/>
            </a:pPr>
            <a:r>
              <a:rPr lang="en-US" altLang="en-US" sz="6400" dirty="0">
                <a:solidFill>
                  <a:schemeClr val="accent6">
                    <a:lumMod val="75000"/>
                  </a:schemeClr>
                </a:solidFill>
                <a:latin typeface="Arial" panose="020B0604020202020204" pitchFamily="34" charset="0"/>
                <a:ea typeface="+mj-ea"/>
                <a:cs typeface="Arial" panose="020B0604020202020204" pitchFamily="34" charset="0"/>
              </a:rPr>
              <a:t>Air Pollution Impacts on Loss of Life and Health: Current Estimates are about 1.1 Million Africans/year </a:t>
            </a:r>
            <a:endParaRPr lang="en-US" altLang="en-US" sz="6400" dirty="0">
              <a:solidFill>
                <a:schemeClr val="accent6">
                  <a:lumMod val="75000"/>
                </a:schemeClr>
              </a:solidFill>
              <a:ea typeface="+mj-ea"/>
              <a:cs typeface="Times New Roman" panose="02020603050405020304" pitchFamily="18" charset="0"/>
            </a:endParaRPr>
          </a:p>
        </p:txBody>
      </p:sp>
      <p:sp>
        <p:nvSpPr>
          <p:cNvPr id="6" name="Content Placeholder 5">
            <a:extLst>
              <a:ext uri="{FF2B5EF4-FFF2-40B4-BE49-F238E27FC236}">
                <a16:creationId xmlns:a16="http://schemas.microsoft.com/office/drawing/2014/main" id="{CD5DB382-B081-6548-4C4B-7F2EC5FE43AC}"/>
              </a:ext>
            </a:extLst>
          </p:cNvPr>
          <p:cNvSpPr>
            <a:spLocks noGrp="1"/>
          </p:cNvSpPr>
          <p:nvPr>
            <p:ph idx="1"/>
          </p:nvPr>
        </p:nvSpPr>
        <p:spPr/>
        <p:txBody>
          <a:bodyPr/>
          <a:lstStyle/>
          <a:p>
            <a:endParaRPr lang="en-US" dirty="0"/>
          </a:p>
        </p:txBody>
      </p:sp>
      <p:sp>
        <p:nvSpPr>
          <p:cNvPr id="7" name="Slide Number Placeholder 5">
            <a:extLst>
              <a:ext uri="{FF2B5EF4-FFF2-40B4-BE49-F238E27FC236}">
                <a16:creationId xmlns:a16="http://schemas.microsoft.com/office/drawing/2014/main" id="{903CB86C-6D42-470A-A5CD-565E993961A5}"/>
              </a:ext>
            </a:extLst>
          </p:cNvPr>
          <p:cNvSpPr>
            <a:spLocks noGrp="1"/>
          </p:cNvSpPr>
          <p:nvPr>
            <p:ph type="sldNum" sz="quarter" idx="12"/>
          </p:nvPr>
        </p:nvSpPr>
        <p:spPr/>
        <p:txBody>
          <a:bodyPr/>
          <a:lstStyle>
            <a:defPPr>
              <a:defRPr lang="en-US"/>
            </a:defPPr>
            <a:lvl1pPr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217709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435419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653128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870838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10885474" algn="l" defTabSz="4354190" rtl="0" eaLnBrk="1" latinLnBrk="0" hangingPunct="1">
              <a:defRPr kern="1200">
                <a:solidFill>
                  <a:schemeClr val="tx1"/>
                </a:solidFill>
                <a:latin typeface="Calisto MT" panose="02040603050505030304" pitchFamily="18" charset="0"/>
                <a:ea typeface="+mn-ea"/>
                <a:cs typeface="+mn-cs"/>
              </a:defRPr>
            </a:lvl6pPr>
            <a:lvl7pPr marL="13062570" algn="l" defTabSz="4354190" rtl="0" eaLnBrk="1" latinLnBrk="0" hangingPunct="1">
              <a:defRPr kern="1200">
                <a:solidFill>
                  <a:schemeClr val="tx1"/>
                </a:solidFill>
                <a:latin typeface="Calisto MT" panose="02040603050505030304" pitchFamily="18" charset="0"/>
                <a:ea typeface="+mn-ea"/>
                <a:cs typeface="+mn-cs"/>
              </a:defRPr>
            </a:lvl7pPr>
            <a:lvl8pPr marL="15239664" algn="l" defTabSz="4354190" rtl="0" eaLnBrk="1" latinLnBrk="0" hangingPunct="1">
              <a:defRPr kern="1200">
                <a:solidFill>
                  <a:schemeClr val="tx1"/>
                </a:solidFill>
                <a:latin typeface="Calisto MT" panose="02040603050505030304" pitchFamily="18" charset="0"/>
                <a:ea typeface="+mn-ea"/>
                <a:cs typeface="+mn-cs"/>
              </a:defRPr>
            </a:lvl8pPr>
            <a:lvl9pPr marL="17416760" algn="l" defTabSz="4354190" rtl="0" eaLnBrk="1" latinLnBrk="0" hangingPunct="1">
              <a:defRPr kern="1200">
                <a:solidFill>
                  <a:schemeClr val="tx1"/>
                </a:solidFill>
                <a:latin typeface="Calisto MT" panose="02040603050505030304" pitchFamily="18" charset="0"/>
                <a:ea typeface="+mn-ea"/>
                <a:cs typeface="+mn-cs"/>
              </a:defRPr>
            </a:lvl9pPr>
          </a:lstStyle>
          <a:p>
            <a:pPr>
              <a:spcBef>
                <a:spcPct val="0"/>
              </a:spcBef>
              <a:spcAft>
                <a:spcPct val="0"/>
              </a:spcAft>
              <a:buClrTx/>
              <a:buSzTx/>
              <a:buFontTx/>
              <a:buNone/>
            </a:pPr>
            <a:fld id="{618473CF-5579-4028-8ADE-737CF93BE067}" type="slidenum">
              <a:rPr lang="en-US" altLang="en-US" sz="2400">
                <a:solidFill>
                  <a:srgbClr val="898989"/>
                </a:solidFill>
                <a:latin typeface="Times New Roman" panose="02020603050405020304" pitchFamily="18" charset="0"/>
              </a:rPr>
              <a:pPr>
                <a:spcBef>
                  <a:spcPct val="0"/>
                </a:spcBef>
                <a:spcAft>
                  <a:spcPct val="0"/>
                </a:spcAft>
                <a:buClrTx/>
                <a:buSzTx/>
                <a:buFontTx/>
                <a:buNone/>
              </a:pPr>
              <a:t>8</a:t>
            </a:fld>
            <a:endParaRPr lang="en-US" altLang="en-US" sz="2400" dirty="0">
              <a:solidFill>
                <a:srgbClr val="898989"/>
              </a:solidFill>
              <a:latin typeface="Times New Roman" panose="02020603050405020304" pitchFamily="18" charset="0"/>
            </a:endParaRPr>
          </a:p>
        </p:txBody>
      </p:sp>
      <p:pic>
        <p:nvPicPr>
          <p:cNvPr id="2050" name="Picture 2">
            <a:extLst>
              <a:ext uri="{FF2B5EF4-FFF2-40B4-BE49-F238E27FC236}">
                <a16:creationId xmlns:a16="http://schemas.microsoft.com/office/drawing/2014/main" id="{2B6D1A20-E3D0-EC08-142C-F9982D3B04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82" b="33329"/>
          <a:stretch/>
        </p:blipFill>
        <p:spPr bwMode="auto">
          <a:xfrm>
            <a:off x="205532" y="3160295"/>
            <a:ext cx="23708126" cy="93353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23D41A-E27C-8B04-5255-1420F35B528E}"/>
              </a:ext>
            </a:extLst>
          </p:cNvPr>
          <p:cNvSpPr txBox="1"/>
          <p:nvPr/>
        </p:nvSpPr>
        <p:spPr>
          <a:xfrm>
            <a:off x="921264" y="12737432"/>
            <a:ext cx="21892353" cy="584775"/>
          </a:xfrm>
          <a:prstGeom prst="rect">
            <a:avLst/>
          </a:prstGeom>
          <a:noFill/>
        </p:spPr>
        <p:txBody>
          <a:bodyPr wrap="square" rtlCol="0">
            <a:spAutoFit/>
          </a:bodyPr>
          <a:lstStyle/>
          <a:p>
            <a:r>
              <a:rPr lang="en-US" sz="3200" dirty="0">
                <a:latin typeface="Abadi" panose="020B0604020104020204" pitchFamily="34" charset="0"/>
              </a:rPr>
              <a:t>Sang et al Ecotoxicology &amp; Environ. Safety 2022  ASMR is age adjusted years of life lost due to mortality or major disability </a:t>
            </a:r>
          </a:p>
        </p:txBody>
      </p:sp>
    </p:spTree>
    <p:extLst>
      <p:ext uri="{BB962C8B-B14F-4D97-AF65-F5344CB8AC3E}">
        <p14:creationId xmlns:p14="http://schemas.microsoft.com/office/powerpoint/2010/main" val="218564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11">
            <a:extLst>
              <a:ext uri="{FF2B5EF4-FFF2-40B4-BE49-F238E27FC236}">
                <a16:creationId xmlns:a16="http://schemas.microsoft.com/office/drawing/2014/main" id="{E63255BB-C851-4A2E-87CC-24B246FC3D5F}"/>
              </a:ext>
            </a:extLst>
          </p:cNvPr>
          <p:cNvSpPr>
            <a:spLocks noGrp="1" noRot="1" noChangeArrowheads="1"/>
          </p:cNvSpPr>
          <p:nvPr>
            <p:ph type="title"/>
          </p:nvPr>
        </p:nvSpPr>
        <p:spPr/>
        <p:txBody>
          <a:bodyPr>
            <a:noAutofit/>
          </a:bodyPr>
          <a:lstStyle>
            <a:defPPr>
              <a:defRPr lang="en-US"/>
            </a:defPPr>
            <a:lvl1pPr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1088547"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2177095"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3265642"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4354190" algn="l" defTabSz="1088547"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5442737" algn="l" defTabSz="2177095" rtl="0" eaLnBrk="1" latinLnBrk="0" hangingPunct="1">
              <a:defRPr kern="1200">
                <a:solidFill>
                  <a:schemeClr val="tx1"/>
                </a:solidFill>
                <a:latin typeface="Calisto MT" panose="02040603050505030304" pitchFamily="18" charset="0"/>
                <a:ea typeface="+mn-ea"/>
                <a:cs typeface="+mn-cs"/>
              </a:defRPr>
            </a:lvl6pPr>
            <a:lvl7pPr marL="6531285" algn="l" defTabSz="2177095" rtl="0" eaLnBrk="1" latinLnBrk="0" hangingPunct="1">
              <a:defRPr kern="1200">
                <a:solidFill>
                  <a:schemeClr val="tx1"/>
                </a:solidFill>
                <a:latin typeface="Calisto MT" panose="02040603050505030304" pitchFamily="18" charset="0"/>
                <a:ea typeface="+mn-ea"/>
                <a:cs typeface="+mn-cs"/>
              </a:defRPr>
            </a:lvl7pPr>
            <a:lvl8pPr marL="7619832" algn="l" defTabSz="2177095" rtl="0" eaLnBrk="1" latinLnBrk="0" hangingPunct="1">
              <a:defRPr kern="1200">
                <a:solidFill>
                  <a:schemeClr val="tx1"/>
                </a:solidFill>
                <a:latin typeface="Calisto MT" panose="02040603050505030304" pitchFamily="18" charset="0"/>
                <a:ea typeface="+mn-ea"/>
                <a:cs typeface="+mn-cs"/>
              </a:defRPr>
            </a:lvl8pPr>
            <a:lvl9pPr marL="8708380" algn="l" defTabSz="2177095" rtl="0" eaLnBrk="1" latinLnBrk="0" hangingPunct="1">
              <a:defRPr kern="1200">
                <a:solidFill>
                  <a:schemeClr val="tx1"/>
                </a:solidFill>
                <a:latin typeface="Calisto MT" panose="02040603050505030304" pitchFamily="18" charset="0"/>
                <a:ea typeface="+mn-ea"/>
                <a:cs typeface="+mn-cs"/>
              </a:defRPr>
            </a:lvl9pPr>
          </a:lstStyle>
          <a:p>
            <a:pPr eaLnBrk="1" fontAlgn="auto" hangingPunct="1">
              <a:spcAft>
                <a:spcPts val="0"/>
              </a:spcAft>
              <a:defRPr/>
            </a:pPr>
            <a:r>
              <a:rPr lang="en-US" altLang="en-US" sz="6400" dirty="0">
                <a:solidFill>
                  <a:schemeClr val="accent6">
                    <a:lumMod val="75000"/>
                  </a:schemeClr>
                </a:solidFill>
                <a:latin typeface="Arial" panose="020B0604020202020204" pitchFamily="34" charset="0"/>
                <a:ea typeface="+mj-ea"/>
                <a:cs typeface="Arial" panose="020B0604020202020204" pitchFamily="34" charset="0"/>
              </a:rPr>
              <a:t>Annual Percent Change in the Loss of Life &amp; Health from Air Pollution 1990 – 2019</a:t>
            </a:r>
            <a:endParaRPr lang="en-US" altLang="en-US" sz="6400" dirty="0">
              <a:solidFill>
                <a:schemeClr val="accent6">
                  <a:lumMod val="75000"/>
                </a:schemeClr>
              </a:solidFill>
              <a:ea typeface="+mj-ea"/>
              <a:cs typeface="Times New Roman" panose="02020603050405020304" pitchFamily="18" charset="0"/>
            </a:endParaRPr>
          </a:p>
        </p:txBody>
      </p:sp>
      <p:sp>
        <p:nvSpPr>
          <p:cNvPr id="2" name="Content Placeholder 1">
            <a:extLst>
              <a:ext uri="{FF2B5EF4-FFF2-40B4-BE49-F238E27FC236}">
                <a16:creationId xmlns:a16="http://schemas.microsoft.com/office/drawing/2014/main" id="{A37FEF29-417D-2344-2E8D-891DCDE7B89A}"/>
              </a:ext>
            </a:extLst>
          </p:cNvPr>
          <p:cNvSpPr>
            <a:spLocks noGrp="1"/>
          </p:cNvSpPr>
          <p:nvPr>
            <p:ph idx="1"/>
          </p:nvPr>
        </p:nvSpPr>
        <p:spPr/>
        <p:txBody>
          <a:bodyPr/>
          <a:lstStyle/>
          <a:p>
            <a:endParaRPr lang="en-US" dirty="0"/>
          </a:p>
        </p:txBody>
      </p:sp>
      <p:sp>
        <p:nvSpPr>
          <p:cNvPr id="7" name="Slide Number Placeholder 5">
            <a:extLst>
              <a:ext uri="{FF2B5EF4-FFF2-40B4-BE49-F238E27FC236}">
                <a16:creationId xmlns:a16="http://schemas.microsoft.com/office/drawing/2014/main" id="{903CB86C-6D42-470A-A5CD-565E993961A5}"/>
              </a:ext>
            </a:extLst>
          </p:cNvPr>
          <p:cNvSpPr>
            <a:spLocks noGrp="1"/>
          </p:cNvSpPr>
          <p:nvPr>
            <p:ph type="sldNum" sz="quarter" idx="12"/>
          </p:nvPr>
        </p:nvSpPr>
        <p:spPr/>
        <p:txBody>
          <a:bodyPr/>
          <a:lstStyle>
            <a:defPPr>
              <a:defRPr lang="en-US"/>
            </a:defPPr>
            <a:lvl1pPr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1pPr>
            <a:lvl2pPr marL="217709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2pPr>
            <a:lvl3pPr marL="435419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3pPr>
            <a:lvl4pPr marL="6531284"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4pPr>
            <a:lvl5pPr marL="8708380" algn="l" defTabSz="2177094" rtl="0" eaLnBrk="0" fontAlgn="base" hangingPunct="0">
              <a:spcBef>
                <a:spcPct val="0"/>
              </a:spcBef>
              <a:spcAft>
                <a:spcPct val="0"/>
              </a:spcAft>
              <a:defRPr kern="1200">
                <a:solidFill>
                  <a:schemeClr val="tx1"/>
                </a:solidFill>
                <a:latin typeface="Calisto MT" panose="02040603050505030304" pitchFamily="18" charset="0"/>
                <a:ea typeface="+mn-ea"/>
                <a:cs typeface="+mn-cs"/>
              </a:defRPr>
            </a:lvl5pPr>
            <a:lvl6pPr marL="10885474" algn="l" defTabSz="4354190" rtl="0" eaLnBrk="1" latinLnBrk="0" hangingPunct="1">
              <a:defRPr kern="1200">
                <a:solidFill>
                  <a:schemeClr val="tx1"/>
                </a:solidFill>
                <a:latin typeface="Calisto MT" panose="02040603050505030304" pitchFamily="18" charset="0"/>
                <a:ea typeface="+mn-ea"/>
                <a:cs typeface="+mn-cs"/>
              </a:defRPr>
            </a:lvl6pPr>
            <a:lvl7pPr marL="13062570" algn="l" defTabSz="4354190" rtl="0" eaLnBrk="1" latinLnBrk="0" hangingPunct="1">
              <a:defRPr kern="1200">
                <a:solidFill>
                  <a:schemeClr val="tx1"/>
                </a:solidFill>
                <a:latin typeface="Calisto MT" panose="02040603050505030304" pitchFamily="18" charset="0"/>
                <a:ea typeface="+mn-ea"/>
                <a:cs typeface="+mn-cs"/>
              </a:defRPr>
            </a:lvl7pPr>
            <a:lvl8pPr marL="15239664" algn="l" defTabSz="4354190" rtl="0" eaLnBrk="1" latinLnBrk="0" hangingPunct="1">
              <a:defRPr kern="1200">
                <a:solidFill>
                  <a:schemeClr val="tx1"/>
                </a:solidFill>
                <a:latin typeface="Calisto MT" panose="02040603050505030304" pitchFamily="18" charset="0"/>
                <a:ea typeface="+mn-ea"/>
                <a:cs typeface="+mn-cs"/>
              </a:defRPr>
            </a:lvl8pPr>
            <a:lvl9pPr marL="17416760" algn="l" defTabSz="4354190" rtl="0" eaLnBrk="1" latinLnBrk="0" hangingPunct="1">
              <a:defRPr kern="1200">
                <a:solidFill>
                  <a:schemeClr val="tx1"/>
                </a:solidFill>
                <a:latin typeface="Calisto MT" panose="02040603050505030304" pitchFamily="18" charset="0"/>
                <a:ea typeface="+mn-ea"/>
                <a:cs typeface="+mn-cs"/>
              </a:defRPr>
            </a:lvl9pPr>
          </a:lstStyle>
          <a:p>
            <a:pPr>
              <a:spcBef>
                <a:spcPct val="0"/>
              </a:spcBef>
              <a:spcAft>
                <a:spcPct val="0"/>
              </a:spcAft>
              <a:buClrTx/>
              <a:buSzTx/>
              <a:buFontTx/>
              <a:buNone/>
            </a:pPr>
            <a:fld id="{618473CF-5579-4028-8ADE-737CF93BE067}" type="slidenum">
              <a:rPr lang="en-US" altLang="en-US" sz="2400">
                <a:solidFill>
                  <a:srgbClr val="898989"/>
                </a:solidFill>
                <a:latin typeface="Times New Roman" panose="02020603050405020304" pitchFamily="18" charset="0"/>
              </a:rPr>
              <a:pPr>
                <a:spcBef>
                  <a:spcPct val="0"/>
                </a:spcBef>
                <a:spcAft>
                  <a:spcPct val="0"/>
                </a:spcAft>
                <a:buClrTx/>
                <a:buSzTx/>
                <a:buFontTx/>
                <a:buNone/>
              </a:pPr>
              <a:t>9</a:t>
            </a:fld>
            <a:endParaRPr lang="en-US" altLang="en-US" sz="2400" dirty="0">
              <a:solidFill>
                <a:srgbClr val="898989"/>
              </a:solidFill>
              <a:latin typeface="Times New Roman" panose="02020603050405020304" pitchFamily="18" charset="0"/>
            </a:endParaRPr>
          </a:p>
        </p:txBody>
      </p:sp>
      <p:pic>
        <p:nvPicPr>
          <p:cNvPr id="2050" name="Picture 2">
            <a:extLst>
              <a:ext uri="{FF2B5EF4-FFF2-40B4-BE49-F238E27FC236}">
                <a16:creationId xmlns:a16="http://schemas.microsoft.com/office/drawing/2014/main" id="{2B6D1A20-E3D0-EC08-142C-F9982D3B04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401"/>
          <a:stretch/>
        </p:blipFill>
        <p:spPr bwMode="auto">
          <a:xfrm>
            <a:off x="755435" y="3336757"/>
            <a:ext cx="23443260" cy="920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927204"/>
      </p:ext>
    </p:extLst>
  </p:cSld>
  <p:clrMapOvr>
    <a:masterClrMapping/>
  </p:clrMapOvr>
</p:sld>
</file>

<file path=ppt/theme/theme1.xml><?xml version="1.0" encoding="utf-8"?>
<a:theme xmlns:a="http://schemas.openxmlformats.org/drawingml/2006/main" name="1_Office Theme">
  <a:themeElements>
    <a:clrScheme name="Custom 1">
      <a:dk1>
        <a:srgbClr val="244F69"/>
      </a:dk1>
      <a:lt1>
        <a:srgbClr val="FFFFFF"/>
      </a:lt1>
      <a:dk2>
        <a:srgbClr val="863E98"/>
      </a:dk2>
      <a:lt2>
        <a:srgbClr val="FFFFFF"/>
      </a:lt2>
      <a:accent1>
        <a:srgbClr val="0AA4A6"/>
      </a:accent1>
      <a:accent2>
        <a:srgbClr val="F3D26C"/>
      </a:accent2>
      <a:accent3>
        <a:srgbClr val="863E98"/>
      </a:accent3>
      <a:accent4>
        <a:srgbClr val="0AA4A6"/>
      </a:accent4>
      <a:accent5>
        <a:srgbClr val="244F69"/>
      </a:accent5>
      <a:accent6>
        <a:srgbClr val="0AA4A6"/>
      </a:accent6>
      <a:hlink>
        <a:srgbClr val="863E98"/>
      </a:hlink>
      <a:folHlink>
        <a:srgbClr val="863E98"/>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28623</TotalTime>
  <Words>2912</Words>
  <Application>Microsoft Office PowerPoint</Application>
  <PresentationFormat>Custom</PresentationFormat>
  <Paragraphs>381</Paragraphs>
  <Slides>47</Slides>
  <Notes>13</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64" baseType="lpstr">
      <vt:lpstr>Abadi</vt:lpstr>
      <vt:lpstr>Aptos</vt:lpstr>
      <vt:lpstr>Arial</vt:lpstr>
      <vt:lpstr>Calibri</vt:lpstr>
      <vt:lpstr>Garamond</vt:lpstr>
      <vt:lpstr>Graphik-Medium</vt:lpstr>
      <vt:lpstr>Helvetica</vt:lpstr>
      <vt:lpstr>Helvetica Neue</vt:lpstr>
      <vt:lpstr>Montserrat</vt:lpstr>
      <vt:lpstr>Montserrat Light</vt:lpstr>
      <vt:lpstr>Symbol</vt:lpstr>
      <vt:lpstr>Times</vt:lpstr>
      <vt:lpstr>Times New Roman</vt:lpstr>
      <vt:lpstr>Wingdings</vt:lpstr>
      <vt:lpstr>Wingdings 2</vt:lpstr>
      <vt:lpstr>1_Office Theme</vt:lpstr>
      <vt:lpstr>Document</vt:lpstr>
      <vt:lpstr>Air pollution, science, health impacts and challenges  </vt:lpstr>
      <vt:lpstr>Outline</vt:lpstr>
      <vt:lpstr>Air Pollution has a Long (and Terrible) History</vt:lpstr>
      <vt:lpstr>Sources of Pollution</vt:lpstr>
      <vt:lpstr>Outline</vt:lpstr>
      <vt:lpstr>“Excess Deaths”, Who Dies and Why</vt:lpstr>
      <vt:lpstr>Percentage of Deaths Attributable to Air Pollution by Age</vt:lpstr>
      <vt:lpstr>Air Pollution Impacts on Loss of Life and Health: Current Estimates are about 1.1 Million Africans/year </vt:lpstr>
      <vt:lpstr>Annual Percent Change in the Loss of Life &amp; Health from Air Pollution 1990 – 2019</vt:lpstr>
      <vt:lpstr>Concerns about Current Estimates of Health Impacts for Africa </vt:lpstr>
      <vt:lpstr>Outline</vt:lpstr>
      <vt:lpstr>Air Pollution Regulation </vt:lpstr>
      <vt:lpstr>Most Commonly Measured/Regulated Pollutants</vt:lpstr>
      <vt:lpstr>Particle Size Matters</vt:lpstr>
      <vt:lpstr>PowerPoint Presentation</vt:lpstr>
      <vt:lpstr>Outline</vt:lpstr>
      <vt:lpstr>Particulate Matter is Complex</vt:lpstr>
      <vt:lpstr>Where Particles Deposit Depends on Their Size</vt:lpstr>
      <vt:lpstr>There is Growing Concern about Ultrafine Particles, which Dominate the Numbers but Contribute little to Mass</vt:lpstr>
      <vt:lpstr>Outline</vt:lpstr>
      <vt:lpstr>Emissions Measurement</vt:lpstr>
      <vt:lpstr>Satellites</vt:lpstr>
      <vt:lpstr>Reference Monitoring</vt:lpstr>
      <vt:lpstr>Research Instruments</vt:lpstr>
      <vt:lpstr>Low-Cost Sensors </vt:lpstr>
      <vt:lpstr>AQI and threshold limits </vt:lpstr>
      <vt:lpstr>Color Scale Interpretation/Based on US AQI</vt:lpstr>
      <vt:lpstr>Real Time PM2.5 Maps</vt:lpstr>
      <vt:lpstr>Sensors are sparse in Africa</vt:lpstr>
      <vt:lpstr>Emissions have been Rising in Africa </vt:lpstr>
      <vt:lpstr>Outline</vt:lpstr>
      <vt:lpstr>PowerPoint Presentation</vt:lpstr>
      <vt:lpstr>Removing Lead from Fuel is a Major Win for Air Quality and for Humanity</vt:lpstr>
      <vt:lpstr>PowerPoint Presentation</vt:lpstr>
      <vt:lpstr>Removing Lead from Fuel is a Major Win for Air Quality and for Humanity</vt:lpstr>
      <vt:lpstr>NO2 Regulations (summarized by WHO)</vt:lpstr>
      <vt:lpstr>https://whoairquality.shinyapps.io/AirQualityStandards/</vt:lpstr>
      <vt:lpstr>PowerPoint Presentation</vt:lpstr>
      <vt:lpstr>PowerPoint Presentation</vt:lpstr>
      <vt:lpstr>Outline</vt:lpstr>
      <vt:lpstr>PowerPoint Presentation</vt:lpstr>
      <vt:lpstr>PowerPoint Presentation</vt:lpstr>
      <vt:lpstr>PowerPoint Presentation</vt:lpstr>
      <vt:lpstr>In Los Angeles, California, USA, People in the quartile with the most socioeconomic disadvantages were exposed to 24%, 65%, 35% higher levels of PM2.5 mass, OPOH, OPDTT</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Associations between aerosol oxidative potential measured with the dithiothreitol and hydroxyl radical assays and metals, emission sources and socioeconomic status in the Greater Los Angeles Area</dc:title>
  <dc:creator>Sina Taghvaee</dc:creator>
  <cp:lastModifiedBy>Paulson, Suzanne E.</cp:lastModifiedBy>
  <cp:revision>98</cp:revision>
  <dcterms:modified xsi:type="dcterms:W3CDTF">2024-03-13T10:58:50Z</dcterms:modified>
</cp:coreProperties>
</file>